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75"/>
  </p:notesMasterIdLst>
  <p:handoutMasterIdLst>
    <p:handoutMasterId r:id="rId76"/>
  </p:handoutMasterIdLst>
  <p:sldIdLst>
    <p:sldId id="256" r:id="rId5"/>
    <p:sldId id="4083" r:id="rId6"/>
    <p:sldId id="599" r:id="rId7"/>
    <p:sldId id="286" r:id="rId8"/>
    <p:sldId id="4086" r:id="rId9"/>
    <p:sldId id="600" r:id="rId10"/>
    <p:sldId id="289" r:id="rId11"/>
    <p:sldId id="4092" r:id="rId12"/>
    <p:sldId id="272" r:id="rId13"/>
    <p:sldId id="4081" r:id="rId14"/>
    <p:sldId id="4094" r:id="rId15"/>
    <p:sldId id="4102" r:id="rId16"/>
    <p:sldId id="4101" r:id="rId17"/>
    <p:sldId id="4095" r:id="rId18"/>
    <p:sldId id="4096" r:id="rId19"/>
    <p:sldId id="4084" r:id="rId20"/>
    <p:sldId id="4098" r:id="rId21"/>
    <p:sldId id="4097" r:id="rId22"/>
    <p:sldId id="4099" r:id="rId23"/>
    <p:sldId id="4100" r:id="rId24"/>
    <p:sldId id="4104" r:id="rId25"/>
    <p:sldId id="4108" r:id="rId26"/>
    <p:sldId id="4107" r:id="rId27"/>
    <p:sldId id="4106" r:id="rId28"/>
    <p:sldId id="4105" r:id="rId29"/>
    <p:sldId id="4110" r:id="rId30"/>
    <p:sldId id="4111" r:id="rId31"/>
    <p:sldId id="4109" r:id="rId32"/>
    <p:sldId id="4112" r:id="rId33"/>
    <p:sldId id="4114" r:id="rId34"/>
    <p:sldId id="4117" r:id="rId35"/>
    <p:sldId id="4113" r:id="rId36"/>
    <p:sldId id="4116" r:id="rId37"/>
    <p:sldId id="598" r:id="rId38"/>
    <p:sldId id="4121" r:id="rId39"/>
    <p:sldId id="313" r:id="rId40"/>
    <p:sldId id="4120" r:id="rId41"/>
    <p:sldId id="257" r:id="rId42"/>
    <p:sldId id="258" r:id="rId43"/>
    <p:sldId id="259" r:id="rId44"/>
    <p:sldId id="260" r:id="rId45"/>
    <p:sldId id="261" r:id="rId46"/>
    <p:sldId id="262" r:id="rId47"/>
    <p:sldId id="263" r:id="rId48"/>
    <p:sldId id="4090" r:id="rId49"/>
    <p:sldId id="264" r:id="rId50"/>
    <p:sldId id="265" r:id="rId51"/>
    <p:sldId id="266" r:id="rId52"/>
    <p:sldId id="267" r:id="rId53"/>
    <p:sldId id="268" r:id="rId54"/>
    <p:sldId id="269" r:id="rId55"/>
    <p:sldId id="270" r:id="rId56"/>
    <p:sldId id="271" r:id="rId57"/>
    <p:sldId id="4088" r:id="rId58"/>
    <p:sldId id="273" r:id="rId59"/>
    <p:sldId id="274" r:id="rId60"/>
    <p:sldId id="275" r:id="rId61"/>
    <p:sldId id="276" r:id="rId62"/>
    <p:sldId id="277" r:id="rId63"/>
    <p:sldId id="278" r:id="rId64"/>
    <p:sldId id="279" r:id="rId65"/>
    <p:sldId id="280" r:id="rId66"/>
    <p:sldId id="4091" r:id="rId67"/>
    <p:sldId id="281" r:id="rId68"/>
    <p:sldId id="282" r:id="rId69"/>
    <p:sldId id="283" r:id="rId70"/>
    <p:sldId id="284" r:id="rId71"/>
    <p:sldId id="285" r:id="rId72"/>
    <p:sldId id="287" r:id="rId73"/>
    <p:sldId id="1098" r:id="rId7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03"/>
    <a:srgbClr val="0064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3871" autoAdjust="0"/>
  </p:normalViewPr>
  <p:slideViewPr>
    <p:cSldViewPr snapToGrid="0" snapToObjects="1">
      <p:cViewPr>
        <p:scale>
          <a:sx n="60" d="100"/>
          <a:sy n="60" d="100"/>
        </p:scale>
        <p:origin x="1483" y="192"/>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6" d="100"/>
        <a:sy n="66" d="100"/>
      </p:scale>
      <p:origin x="0" y="0"/>
    </p:cViewPr>
  </p:sorterViewPr>
  <p:notesViewPr>
    <p:cSldViewPr snapToGrid="0" snapToObjects="1">
      <p:cViewPr varScale="1">
        <p:scale>
          <a:sx n="111" d="100"/>
          <a:sy n="111" d="100"/>
        </p:scale>
        <p:origin x="159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hyperlink" Target="https://www.assp.org/resources/osha-susan-harwood-grant" TargetMode="Externa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www.assp.org/resources/osha-susan-harwood-grant" TargetMode="External"/><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69E0DE-79C6-43FD-9B79-ACC104735BAA}"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EC90E4E4-0478-45EF-B007-07F9A1BA1089}">
      <dgm:prSet custT="1"/>
      <dgm:spPr/>
      <dgm:t>
        <a:bodyPr/>
        <a:lstStyle/>
        <a:p>
          <a:pPr>
            <a:lnSpc>
              <a:spcPct val="100000"/>
            </a:lnSpc>
          </a:pPr>
          <a:r>
            <a:rPr lang="en-US" sz="1400" dirty="0">
              <a:latin typeface="Arial"/>
              <a:cs typeface="Arial"/>
            </a:rPr>
            <a:t>Free Training Provided by OSHA Susan Harwood Grant</a:t>
          </a:r>
        </a:p>
        <a:p>
          <a:pPr>
            <a:lnSpc>
              <a:spcPct val="100000"/>
            </a:lnSpc>
          </a:pPr>
          <a:r>
            <a:rPr lang="en-US" sz="1400" dirty="0"/>
            <a:t>Explore free learning resources that cover important and emerging safety topics through training provided by OSHA’s Susan Harwood Training Grant Program.</a:t>
          </a:r>
        </a:p>
      </dgm:t>
    </dgm:pt>
    <dgm:pt modelId="{A35A19A4-9717-422F-970C-8C92B39E8F26}" type="parTrans" cxnId="{3C98BFC8-CF98-4F46-8CA2-5961872DF10C}">
      <dgm:prSet/>
      <dgm:spPr/>
      <dgm:t>
        <a:bodyPr/>
        <a:lstStyle/>
        <a:p>
          <a:endParaRPr lang="en-US"/>
        </a:p>
      </dgm:t>
    </dgm:pt>
    <dgm:pt modelId="{1937E446-E593-4CDA-BF89-4F63A7711BA6}" type="sibTrans" cxnId="{3C98BFC8-CF98-4F46-8CA2-5961872DF10C}">
      <dgm:prSet/>
      <dgm:spPr/>
      <dgm:t>
        <a:bodyPr/>
        <a:lstStyle/>
        <a:p>
          <a:endParaRPr lang="en-US"/>
        </a:p>
      </dgm:t>
    </dgm:pt>
    <dgm:pt modelId="{02F499F0-27AB-452A-84DE-2D51308A28C7}">
      <dgm:prSet custT="1"/>
      <dgm:spPr/>
      <dgm:t>
        <a:bodyPr/>
        <a:lstStyle/>
        <a:p>
          <a:pPr>
            <a:lnSpc>
              <a:spcPct val="100000"/>
            </a:lnSpc>
          </a:pPr>
          <a:r>
            <a:rPr lang="en-US" sz="1400" dirty="0"/>
            <a:t>The ASSP Foundation has been awarded two Susan Harwood Grants and created new training courses related to </a:t>
          </a:r>
          <a:r>
            <a:rPr lang="en-US" sz="1400" b="1" dirty="0"/>
            <a:t>Fall Protection </a:t>
          </a:r>
          <a:r>
            <a:rPr lang="en-US" sz="1400" dirty="0"/>
            <a:t>and </a:t>
          </a:r>
          <a:r>
            <a:rPr lang="en-US" sz="1400" b="1" dirty="0"/>
            <a:t>Infectious Diseases</a:t>
          </a:r>
          <a:r>
            <a:rPr lang="en-US" sz="1400" dirty="0"/>
            <a:t>. </a:t>
          </a:r>
        </a:p>
      </dgm:t>
    </dgm:pt>
    <dgm:pt modelId="{C3B550F4-93C4-449C-BBE4-15FAA85A6095}" type="parTrans" cxnId="{85E5C240-07CE-4088-A9D6-44F5F57C53B0}">
      <dgm:prSet/>
      <dgm:spPr/>
      <dgm:t>
        <a:bodyPr/>
        <a:lstStyle/>
        <a:p>
          <a:endParaRPr lang="en-US"/>
        </a:p>
      </dgm:t>
    </dgm:pt>
    <dgm:pt modelId="{327EF16B-D815-44D8-BF5D-367D7BF68D47}" type="sibTrans" cxnId="{85E5C240-07CE-4088-A9D6-44F5F57C53B0}">
      <dgm:prSet/>
      <dgm:spPr/>
      <dgm:t>
        <a:bodyPr/>
        <a:lstStyle/>
        <a:p>
          <a:endParaRPr lang="en-US"/>
        </a:p>
      </dgm:t>
    </dgm:pt>
    <dgm:pt modelId="{84B86B54-4282-4383-846B-438ED9896EEE}">
      <dgm:prSet custT="1"/>
      <dgm:spPr/>
      <dgm:t>
        <a:bodyPr/>
        <a:lstStyle/>
        <a:p>
          <a:pPr>
            <a:lnSpc>
              <a:spcPct val="100000"/>
            </a:lnSpc>
          </a:pPr>
          <a:r>
            <a:rPr lang="en-US" sz="1400" dirty="0"/>
            <a:t>Registration is free and you’ll earn 0.3 CEUs for each course. </a:t>
          </a:r>
          <a:r>
            <a:rPr lang="en-US" sz="1400" b="1" dirty="0">
              <a:latin typeface="Arial"/>
              <a:cs typeface="Arial"/>
              <a:hlinkClick xmlns:r="http://schemas.openxmlformats.org/officeDocument/2006/relationships" r:id="rId1"/>
            </a:rPr>
            <a:t>Learn more and register for courses</a:t>
          </a:r>
          <a:endParaRPr lang="en-US" sz="1400" dirty="0"/>
        </a:p>
      </dgm:t>
    </dgm:pt>
    <dgm:pt modelId="{D94DFF39-E84F-40B2-9DB7-6AA61AC8B17E}" type="parTrans" cxnId="{81F48DE5-B791-4931-B4BD-34BF2A240DE1}">
      <dgm:prSet/>
      <dgm:spPr/>
      <dgm:t>
        <a:bodyPr/>
        <a:lstStyle/>
        <a:p>
          <a:endParaRPr lang="en-US"/>
        </a:p>
      </dgm:t>
    </dgm:pt>
    <dgm:pt modelId="{ABC4F77F-2310-45E4-B17E-CF42366D6E47}" type="sibTrans" cxnId="{81F48DE5-B791-4931-B4BD-34BF2A240DE1}">
      <dgm:prSet/>
      <dgm:spPr/>
      <dgm:t>
        <a:bodyPr/>
        <a:lstStyle/>
        <a:p>
          <a:endParaRPr lang="en-US"/>
        </a:p>
      </dgm:t>
    </dgm:pt>
    <dgm:pt modelId="{1A2BBF8A-3822-4CDF-BD60-FA2E2C6109D5}" type="pres">
      <dgm:prSet presAssocID="{8969E0DE-79C6-43FD-9B79-ACC104735BAA}" presName="root" presStyleCnt="0">
        <dgm:presLayoutVars>
          <dgm:dir/>
          <dgm:resizeHandles val="exact"/>
        </dgm:presLayoutVars>
      </dgm:prSet>
      <dgm:spPr/>
    </dgm:pt>
    <dgm:pt modelId="{C052ABCC-2496-4AC0-8DA2-7F5B7A428763}" type="pres">
      <dgm:prSet presAssocID="{EC90E4E4-0478-45EF-B007-07F9A1BA1089}" presName="compNode" presStyleCnt="0"/>
      <dgm:spPr/>
    </dgm:pt>
    <dgm:pt modelId="{294F2B12-8209-42B0-B075-FC71E138898D}" type="pres">
      <dgm:prSet presAssocID="{EC90E4E4-0478-45EF-B007-07F9A1BA1089}" presName="iconRect" presStyleLbl="node1" presStyleIdx="0" presStyleCnt="3" custScaleX="182979" custScaleY="168266" custLinFactNeighborY="-4460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oney"/>
        </a:ext>
      </dgm:extLst>
    </dgm:pt>
    <dgm:pt modelId="{3D9138EA-DE35-4D48-AA35-74040E5DF827}" type="pres">
      <dgm:prSet presAssocID="{EC90E4E4-0478-45EF-B007-07F9A1BA1089}" presName="spaceRect" presStyleCnt="0"/>
      <dgm:spPr/>
    </dgm:pt>
    <dgm:pt modelId="{EB859A54-0564-4071-9489-AD3F0BE97078}" type="pres">
      <dgm:prSet presAssocID="{EC90E4E4-0478-45EF-B007-07F9A1BA1089}" presName="textRect" presStyleLbl="revTx" presStyleIdx="0" presStyleCnt="3" custScaleX="112597" custLinFactX="-8561" custLinFactNeighborX="-100000" custLinFactNeighborY="-11033">
        <dgm:presLayoutVars>
          <dgm:chMax val="1"/>
          <dgm:chPref val="1"/>
        </dgm:presLayoutVars>
      </dgm:prSet>
      <dgm:spPr/>
    </dgm:pt>
    <dgm:pt modelId="{99F96203-A80F-4AD1-A639-F4CC9D14EA05}" type="pres">
      <dgm:prSet presAssocID="{1937E446-E593-4CDA-BF89-4F63A7711BA6}" presName="sibTrans" presStyleCnt="0"/>
      <dgm:spPr/>
    </dgm:pt>
    <dgm:pt modelId="{8BDD164D-84B6-4D6F-BED1-62ACCEB73E09}" type="pres">
      <dgm:prSet presAssocID="{02F499F0-27AB-452A-84DE-2D51308A28C7}" presName="compNode" presStyleCnt="0"/>
      <dgm:spPr/>
    </dgm:pt>
    <dgm:pt modelId="{CACBB8D3-910B-4B30-8F0B-E89A21BFF1D3}" type="pres">
      <dgm:prSet presAssocID="{02F499F0-27AB-452A-84DE-2D51308A28C7}" presName="iconRect" presStyleLbl="node1" presStyleIdx="1" presStyleCnt="3" custScaleX="182979" custScaleY="168266" custLinFactNeighborY="-4460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Classroom"/>
        </a:ext>
      </dgm:extLst>
    </dgm:pt>
    <dgm:pt modelId="{42487C59-7A37-439A-A942-D5930760B2FB}" type="pres">
      <dgm:prSet presAssocID="{02F499F0-27AB-452A-84DE-2D51308A28C7}" presName="spaceRect" presStyleCnt="0"/>
      <dgm:spPr/>
    </dgm:pt>
    <dgm:pt modelId="{B112BCA9-1EE8-44B7-99FD-431B586DC4CC}" type="pres">
      <dgm:prSet presAssocID="{02F499F0-27AB-452A-84DE-2D51308A28C7}" presName="textRect" presStyleLbl="revTx" presStyleIdx="1" presStyleCnt="3" custLinFactNeighborX="879" custLinFactNeighborY="-9496">
        <dgm:presLayoutVars>
          <dgm:chMax val="1"/>
          <dgm:chPref val="1"/>
        </dgm:presLayoutVars>
      </dgm:prSet>
      <dgm:spPr/>
    </dgm:pt>
    <dgm:pt modelId="{8793B85D-FFCE-4CFD-8B5A-780271FE17E6}" type="pres">
      <dgm:prSet presAssocID="{327EF16B-D815-44D8-BF5D-367D7BF68D47}" presName="sibTrans" presStyleCnt="0"/>
      <dgm:spPr/>
    </dgm:pt>
    <dgm:pt modelId="{D85024C2-2368-4F24-A89C-BDF2A2C80F53}" type="pres">
      <dgm:prSet presAssocID="{84B86B54-4282-4383-846B-438ED9896EEE}" presName="compNode" presStyleCnt="0"/>
      <dgm:spPr/>
    </dgm:pt>
    <dgm:pt modelId="{B226ED28-57B5-447D-AD87-8664CB762748}" type="pres">
      <dgm:prSet presAssocID="{84B86B54-4282-4383-846B-438ED9896EEE}" presName="iconRect" presStyleLbl="node1" presStyleIdx="2" presStyleCnt="3" custScaleX="182979" custScaleY="168266" custLinFactNeighborY="-4460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Doctor"/>
        </a:ext>
      </dgm:extLst>
    </dgm:pt>
    <dgm:pt modelId="{46444217-4917-43BF-BAD1-CDF41A7D4EDC}" type="pres">
      <dgm:prSet presAssocID="{84B86B54-4282-4383-846B-438ED9896EEE}" presName="spaceRect" presStyleCnt="0"/>
      <dgm:spPr/>
    </dgm:pt>
    <dgm:pt modelId="{F387CD9D-2DAA-49A3-95EC-0AEFB260E3FA}" type="pres">
      <dgm:prSet presAssocID="{84B86B54-4282-4383-846B-438ED9896EEE}" presName="textRect" presStyleLbl="revTx" presStyleIdx="2" presStyleCnt="3" custLinFactNeighborX="1759" custLinFactNeighborY="-6001">
        <dgm:presLayoutVars>
          <dgm:chMax val="1"/>
          <dgm:chPref val="1"/>
        </dgm:presLayoutVars>
      </dgm:prSet>
      <dgm:spPr/>
    </dgm:pt>
  </dgm:ptLst>
  <dgm:cxnLst>
    <dgm:cxn modelId="{E9D24613-026C-4EB1-BCA2-1F8AAE1332CD}" type="presOf" srcId="{02F499F0-27AB-452A-84DE-2D51308A28C7}" destId="{B112BCA9-1EE8-44B7-99FD-431B586DC4CC}" srcOrd="0" destOrd="0" presId="urn:microsoft.com/office/officeart/2018/2/layout/IconLabelList"/>
    <dgm:cxn modelId="{85E5C240-07CE-4088-A9D6-44F5F57C53B0}" srcId="{8969E0DE-79C6-43FD-9B79-ACC104735BAA}" destId="{02F499F0-27AB-452A-84DE-2D51308A28C7}" srcOrd="1" destOrd="0" parTransId="{C3B550F4-93C4-449C-BBE4-15FAA85A6095}" sibTransId="{327EF16B-D815-44D8-BF5D-367D7BF68D47}"/>
    <dgm:cxn modelId="{B83A2645-1AB4-4841-B141-F9E65A54BCB8}" type="presOf" srcId="{EC90E4E4-0478-45EF-B007-07F9A1BA1089}" destId="{EB859A54-0564-4071-9489-AD3F0BE97078}" srcOrd="0" destOrd="0" presId="urn:microsoft.com/office/officeart/2018/2/layout/IconLabelList"/>
    <dgm:cxn modelId="{9C4D788E-421A-4BAF-B839-C03DC08062B0}" type="presOf" srcId="{8969E0DE-79C6-43FD-9B79-ACC104735BAA}" destId="{1A2BBF8A-3822-4CDF-BD60-FA2E2C6109D5}" srcOrd="0" destOrd="0" presId="urn:microsoft.com/office/officeart/2018/2/layout/IconLabelList"/>
    <dgm:cxn modelId="{3C98BFC8-CF98-4F46-8CA2-5961872DF10C}" srcId="{8969E0DE-79C6-43FD-9B79-ACC104735BAA}" destId="{EC90E4E4-0478-45EF-B007-07F9A1BA1089}" srcOrd="0" destOrd="0" parTransId="{A35A19A4-9717-422F-970C-8C92B39E8F26}" sibTransId="{1937E446-E593-4CDA-BF89-4F63A7711BA6}"/>
    <dgm:cxn modelId="{CD2284D4-A0B4-4E19-B4DE-7630C1364A04}" type="presOf" srcId="{84B86B54-4282-4383-846B-438ED9896EEE}" destId="{F387CD9D-2DAA-49A3-95EC-0AEFB260E3FA}" srcOrd="0" destOrd="0" presId="urn:microsoft.com/office/officeart/2018/2/layout/IconLabelList"/>
    <dgm:cxn modelId="{81F48DE5-B791-4931-B4BD-34BF2A240DE1}" srcId="{8969E0DE-79C6-43FD-9B79-ACC104735BAA}" destId="{84B86B54-4282-4383-846B-438ED9896EEE}" srcOrd="2" destOrd="0" parTransId="{D94DFF39-E84F-40B2-9DB7-6AA61AC8B17E}" sibTransId="{ABC4F77F-2310-45E4-B17E-CF42366D6E47}"/>
    <dgm:cxn modelId="{928A5042-798D-4FF5-8EC0-2386F6948C01}" type="presParOf" srcId="{1A2BBF8A-3822-4CDF-BD60-FA2E2C6109D5}" destId="{C052ABCC-2496-4AC0-8DA2-7F5B7A428763}" srcOrd="0" destOrd="0" presId="urn:microsoft.com/office/officeart/2018/2/layout/IconLabelList"/>
    <dgm:cxn modelId="{62BF5B47-4307-48E3-8CC5-B27DDCA6DC23}" type="presParOf" srcId="{C052ABCC-2496-4AC0-8DA2-7F5B7A428763}" destId="{294F2B12-8209-42B0-B075-FC71E138898D}" srcOrd="0" destOrd="0" presId="urn:microsoft.com/office/officeart/2018/2/layout/IconLabelList"/>
    <dgm:cxn modelId="{FD5A829F-5426-4926-BD20-E2009D060B6A}" type="presParOf" srcId="{C052ABCC-2496-4AC0-8DA2-7F5B7A428763}" destId="{3D9138EA-DE35-4D48-AA35-74040E5DF827}" srcOrd="1" destOrd="0" presId="urn:microsoft.com/office/officeart/2018/2/layout/IconLabelList"/>
    <dgm:cxn modelId="{F2E6F37E-835F-4FD2-9ED3-07A7DCDB1ACF}" type="presParOf" srcId="{C052ABCC-2496-4AC0-8DA2-7F5B7A428763}" destId="{EB859A54-0564-4071-9489-AD3F0BE97078}" srcOrd="2" destOrd="0" presId="urn:microsoft.com/office/officeart/2018/2/layout/IconLabelList"/>
    <dgm:cxn modelId="{501E7209-8ABA-44E3-87CD-DC5D6B342E7C}" type="presParOf" srcId="{1A2BBF8A-3822-4CDF-BD60-FA2E2C6109D5}" destId="{99F96203-A80F-4AD1-A639-F4CC9D14EA05}" srcOrd="1" destOrd="0" presId="urn:microsoft.com/office/officeart/2018/2/layout/IconLabelList"/>
    <dgm:cxn modelId="{B9A209A7-823F-433B-9AF5-9E05C3666D3D}" type="presParOf" srcId="{1A2BBF8A-3822-4CDF-BD60-FA2E2C6109D5}" destId="{8BDD164D-84B6-4D6F-BED1-62ACCEB73E09}" srcOrd="2" destOrd="0" presId="urn:microsoft.com/office/officeart/2018/2/layout/IconLabelList"/>
    <dgm:cxn modelId="{787CAB62-49E8-4A62-90C3-B28B2A06F304}" type="presParOf" srcId="{8BDD164D-84B6-4D6F-BED1-62ACCEB73E09}" destId="{CACBB8D3-910B-4B30-8F0B-E89A21BFF1D3}" srcOrd="0" destOrd="0" presId="urn:microsoft.com/office/officeart/2018/2/layout/IconLabelList"/>
    <dgm:cxn modelId="{CD0EAB95-7D8B-4F19-AE82-BC69BE4D059F}" type="presParOf" srcId="{8BDD164D-84B6-4D6F-BED1-62ACCEB73E09}" destId="{42487C59-7A37-439A-A942-D5930760B2FB}" srcOrd="1" destOrd="0" presId="urn:microsoft.com/office/officeart/2018/2/layout/IconLabelList"/>
    <dgm:cxn modelId="{EE8B2D6D-B73D-4EBA-A43F-E0B88F16F045}" type="presParOf" srcId="{8BDD164D-84B6-4D6F-BED1-62ACCEB73E09}" destId="{B112BCA9-1EE8-44B7-99FD-431B586DC4CC}" srcOrd="2" destOrd="0" presId="urn:microsoft.com/office/officeart/2018/2/layout/IconLabelList"/>
    <dgm:cxn modelId="{2B7C48BA-5F31-4765-99F5-E55F9D5848B4}" type="presParOf" srcId="{1A2BBF8A-3822-4CDF-BD60-FA2E2C6109D5}" destId="{8793B85D-FFCE-4CFD-8B5A-780271FE17E6}" srcOrd="3" destOrd="0" presId="urn:microsoft.com/office/officeart/2018/2/layout/IconLabelList"/>
    <dgm:cxn modelId="{0FC254B2-59F0-401D-86D8-542A83DD3BA6}" type="presParOf" srcId="{1A2BBF8A-3822-4CDF-BD60-FA2E2C6109D5}" destId="{D85024C2-2368-4F24-A89C-BDF2A2C80F53}" srcOrd="4" destOrd="0" presId="urn:microsoft.com/office/officeart/2018/2/layout/IconLabelList"/>
    <dgm:cxn modelId="{16A50196-1A39-4709-9099-D87EA3D3E902}" type="presParOf" srcId="{D85024C2-2368-4F24-A89C-BDF2A2C80F53}" destId="{B226ED28-57B5-447D-AD87-8664CB762748}" srcOrd="0" destOrd="0" presId="urn:microsoft.com/office/officeart/2018/2/layout/IconLabelList"/>
    <dgm:cxn modelId="{4E2509BB-0CE8-451C-A980-767A21C087F7}" type="presParOf" srcId="{D85024C2-2368-4F24-A89C-BDF2A2C80F53}" destId="{46444217-4917-43BF-BAD1-CDF41A7D4EDC}" srcOrd="1" destOrd="0" presId="urn:microsoft.com/office/officeart/2018/2/layout/IconLabelList"/>
    <dgm:cxn modelId="{2146779D-7CD2-4C66-9F91-417CDBE9C4AB}" type="presParOf" srcId="{D85024C2-2368-4F24-A89C-BDF2A2C80F53}" destId="{F387CD9D-2DAA-49A3-95EC-0AEFB260E3F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F2B12-8209-42B0-B075-FC71E138898D}">
      <dsp:nvSpPr>
        <dsp:cNvPr id="0" name=""/>
        <dsp:cNvSpPr/>
      </dsp:nvSpPr>
      <dsp:spPr>
        <a:xfrm>
          <a:off x="673101" y="0"/>
          <a:ext cx="2379189" cy="21878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59A54-0564-4071-9489-AD3F0BE97078}">
      <dsp:nvSpPr>
        <dsp:cNvPr id="0" name=""/>
        <dsp:cNvSpPr/>
      </dsp:nvSpPr>
      <dsp:spPr>
        <a:xfrm>
          <a:off x="0" y="2363632"/>
          <a:ext cx="3253434"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Arial"/>
              <a:cs typeface="Arial"/>
            </a:rPr>
            <a:t>Free Training Provided by OSHA Susan Harwood Grant</a:t>
          </a:r>
        </a:p>
        <a:p>
          <a:pPr marL="0" lvl="0" indent="0" algn="ctr" defTabSz="622300">
            <a:lnSpc>
              <a:spcPct val="100000"/>
            </a:lnSpc>
            <a:spcBef>
              <a:spcPct val="0"/>
            </a:spcBef>
            <a:spcAft>
              <a:spcPct val="35000"/>
            </a:spcAft>
            <a:buNone/>
          </a:pPr>
          <a:r>
            <a:rPr lang="en-US" sz="1400" kern="1200" dirty="0"/>
            <a:t>Explore free learning resources that cover important and emerging safety topics through training provided by OSHA’s Susan Harwood Training Grant Program.</a:t>
          </a:r>
        </a:p>
      </dsp:txBody>
      <dsp:txXfrm>
        <a:off x="0" y="2363632"/>
        <a:ext cx="3253434" cy="1530000"/>
      </dsp:txXfrm>
    </dsp:sp>
    <dsp:sp modelId="{CACBB8D3-910B-4B30-8F0B-E89A21BFF1D3}">
      <dsp:nvSpPr>
        <dsp:cNvPr id="0" name=""/>
        <dsp:cNvSpPr/>
      </dsp:nvSpPr>
      <dsp:spPr>
        <a:xfrm>
          <a:off x="4250197" y="0"/>
          <a:ext cx="2379189" cy="21878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2BCA9-1EE8-44B7-99FD-431B586DC4CC}">
      <dsp:nvSpPr>
        <dsp:cNvPr id="0" name=""/>
        <dsp:cNvSpPr/>
      </dsp:nvSpPr>
      <dsp:spPr>
        <a:xfrm>
          <a:off x="4020465" y="2387148"/>
          <a:ext cx="28894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The ASSP Foundation has been awarded two Susan Harwood Grants and created new training courses related to </a:t>
          </a:r>
          <a:r>
            <a:rPr lang="en-US" sz="1400" b="1" kern="1200" dirty="0"/>
            <a:t>Fall Protection </a:t>
          </a:r>
          <a:r>
            <a:rPr lang="en-US" sz="1400" kern="1200" dirty="0"/>
            <a:t>and </a:t>
          </a:r>
          <a:r>
            <a:rPr lang="en-US" sz="1400" b="1" kern="1200" dirty="0"/>
            <a:t>Infectious Diseases</a:t>
          </a:r>
          <a:r>
            <a:rPr lang="en-US" sz="1400" kern="1200" dirty="0"/>
            <a:t>. </a:t>
          </a:r>
        </a:p>
      </dsp:txBody>
      <dsp:txXfrm>
        <a:off x="4020465" y="2387148"/>
        <a:ext cx="2889450" cy="1530000"/>
      </dsp:txXfrm>
    </dsp:sp>
    <dsp:sp modelId="{B226ED28-57B5-447D-AD87-8664CB762748}">
      <dsp:nvSpPr>
        <dsp:cNvPr id="0" name=""/>
        <dsp:cNvSpPr/>
      </dsp:nvSpPr>
      <dsp:spPr>
        <a:xfrm>
          <a:off x="7645301" y="0"/>
          <a:ext cx="2379189" cy="21878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7CD9D-2DAA-49A3-95EC-0AEFB260E3FA}">
      <dsp:nvSpPr>
        <dsp:cNvPr id="0" name=""/>
        <dsp:cNvSpPr/>
      </dsp:nvSpPr>
      <dsp:spPr>
        <a:xfrm>
          <a:off x="7440996" y="2440622"/>
          <a:ext cx="28894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Registration is free and you’ll earn 0.3 CEUs for each course. </a:t>
          </a:r>
          <a:r>
            <a:rPr lang="en-US" sz="1400" b="1" kern="1200" dirty="0">
              <a:latin typeface="Arial"/>
              <a:cs typeface="Arial"/>
              <a:hlinkClick xmlns:r="http://schemas.openxmlformats.org/officeDocument/2006/relationships" r:id="rId7"/>
            </a:rPr>
            <a:t>Learn more and register for courses</a:t>
          </a:r>
          <a:endParaRPr lang="en-US" sz="1400" kern="1200" dirty="0"/>
        </a:p>
      </dsp:txBody>
      <dsp:txXfrm>
        <a:off x="7440996" y="2440622"/>
        <a:ext cx="2889450" cy="153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0E8ECA-C7AC-7845-A52E-00AE81A0CC6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0DE0BA-64B4-DD44-9FA6-404C16158E9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56A4A579-9890-AC44-A4D0-F6C5D4CEAE70}" type="datetimeFigureOut">
              <a:rPr lang="en-US" smtClean="0"/>
              <a:t>9/13/2024</a:t>
            </a:fld>
            <a:endParaRPr lang="en-US"/>
          </a:p>
        </p:txBody>
      </p:sp>
      <p:sp>
        <p:nvSpPr>
          <p:cNvPr id="4" name="Footer Placeholder 3">
            <a:extLst>
              <a:ext uri="{FF2B5EF4-FFF2-40B4-BE49-F238E27FC236}">
                <a16:creationId xmlns:a16="http://schemas.microsoft.com/office/drawing/2014/main" id="{469F301E-7D39-EE44-BFB0-3608278CB21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66AAF8-E2E9-094C-953C-61C622266DD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FB0EBD3-2B10-3B48-AEE7-73230F37DF57}" type="slidenum">
              <a:rPr lang="en-US" smtClean="0"/>
              <a:t>‹#›</a:t>
            </a:fld>
            <a:endParaRPr lang="en-US"/>
          </a:p>
        </p:txBody>
      </p:sp>
    </p:spTree>
    <p:extLst>
      <p:ext uri="{BB962C8B-B14F-4D97-AF65-F5344CB8AC3E}">
        <p14:creationId xmlns:p14="http://schemas.microsoft.com/office/powerpoint/2010/main" val="711639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32B7095-64FF-254B-B1E8-5A6E981E7298}" type="datetimeFigureOut">
              <a:rPr lang="en-US" smtClean="0"/>
              <a:t>9/13/2024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14DEE30-9F32-CF4E-8610-51EDD936FF61}" type="slidenum">
              <a:rPr lang="en-US" smtClean="0"/>
              <a:t>‹#›</a:t>
            </a:fld>
            <a:endParaRPr lang="en-US"/>
          </a:p>
        </p:txBody>
      </p:sp>
    </p:spTree>
    <p:extLst>
      <p:ext uri="{BB962C8B-B14F-4D97-AF65-F5344CB8AC3E}">
        <p14:creationId xmlns:p14="http://schemas.microsoft.com/office/powerpoint/2010/main" val="103649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d.assp.org/link.cfm?r=UylP6W8tMbvvjQD3vodQ5A~~&amp;pe=joOlB6u-xbWJOv9F2IAEJsMpDdwx4SIdS7k9gR7aVBHpEDJGNaMB010w2Myz3-qWZNJ6V1n7Dk2djsMdp9q6Nw~~&amp;t=INSERT_TRACKING_ENCI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a:t>
            </a:fld>
            <a:endParaRPr lang="en-US"/>
          </a:p>
        </p:txBody>
      </p:sp>
    </p:spTree>
    <p:extLst>
      <p:ext uri="{BB962C8B-B14F-4D97-AF65-F5344CB8AC3E}">
        <p14:creationId xmlns:p14="http://schemas.microsoft.com/office/powerpoint/2010/main" val="2195092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22</a:t>
            </a:fld>
            <a:endParaRPr lang="en-US"/>
          </a:p>
        </p:txBody>
      </p:sp>
    </p:spTree>
    <p:extLst>
      <p:ext uri="{BB962C8B-B14F-4D97-AF65-F5344CB8AC3E}">
        <p14:creationId xmlns:p14="http://schemas.microsoft.com/office/powerpoint/2010/main" val="47481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22222"/>
                </a:solidFill>
                <a:effectLst/>
                <a:latin typeface="Open Sans" panose="020F0502020204030204" pitchFamily="34" charset="0"/>
              </a:rPr>
              <a:t>A 2024 report by the online car insurance portal </a:t>
            </a:r>
            <a:r>
              <a:rPr lang="en-US" b="0" i="0" dirty="0" err="1">
                <a:solidFill>
                  <a:srgbClr val="222222"/>
                </a:solidFill>
                <a:effectLst/>
                <a:latin typeface="Open Sans" panose="020F0502020204030204" pitchFamily="34" charset="0"/>
              </a:rPr>
              <a:t>AutoinsuranceEZ</a:t>
            </a:r>
            <a:r>
              <a:rPr lang="en-US" b="0" i="0" dirty="0">
                <a:solidFill>
                  <a:srgbClr val="222222"/>
                </a:solidFill>
                <a:effectLst/>
                <a:latin typeface="Open Sans" panose="020F0502020204030204" pitchFamily="34" charset="0"/>
              </a:rPr>
              <a:t>, based on data from the National Transportation Safety Board and the Bureau of Transportation Statistics, notes that fires are far more common with ICE vehicles than with fully battery-powered EVs. Out of every 100,000 vehicles sold, 1,529.9 traditional cars will experience a fire, versus only 25.1 EVs. (Interestingly, hybrids that combine both technologies face the highest risk, at 3,474.5 fires for every 100,000 sold.)</a:t>
            </a:r>
          </a:p>
          <a:p>
            <a:pPr algn="l" fontAlgn="base"/>
            <a:r>
              <a:rPr lang="en-US" b="0" i="0" dirty="0">
                <a:solidFill>
                  <a:srgbClr val="222222"/>
                </a:solidFill>
                <a:effectLst/>
                <a:latin typeface="Open Sans" panose="020F0502020204030204" pitchFamily="34" charset="0"/>
              </a:rPr>
              <a:t>When they do occur, </a:t>
            </a:r>
            <a:r>
              <a:rPr lang="en-US" b="1" i="0" dirty="0">
                <a:solidFill>
                  <a:srgbClr val="222222"/>
                </a:solidFill>
                <a:effectLst/>
                <a:latin typeface="Open Sans" panose="020F0502020204030204" pitchFamily="34" charset="0"/>
              </a:rPr>
              <a:t>EV fires are harder to extinguish</a:t>
            </a:r>
            <a:r>
              <a:rPr lang="en-US" b="0" i="0" dirty="0">
                <a:solidFill>
                  <a:srgbClr val="222222"/>
                </a:solidFill>
                <a:effectLst/>
                <a:latin typeface="Open Sans" panose="020F0502020204030204" pitchFamily="34" charset="0"/>
              </a:rPr>
              <a:t>. Fire hoses can easily address a burning ICE vehicle, but water alone won’t work on an EV battery’s unique chemistry. Even when such a fire seems to be brought under control, it can reignite hours, or even days, later. Depending on the manufacturer, batteries can incorporate hundreds or thousands of individual battery cells (some look a lot like the AAAs in a TV remote). Fires often start in one individual cell, which may start a chain reaction. Causes can include electrical shorts, moisture intrusion and manufacturing problems.</a:t>
            </a:r>
          </a:p>
        </p:txBody>
      </p:sp>
      <p:sp>
        <p:nvSpPr>
          <p:cNvPr id="4" name="Slide Number Placeholder 3"/>
          <p:cNvSpPr>
            <a:spLocks noGrp="1"/>
          </p:cNvSpPr>
          <p:nvPr>
            <p:ph type="sldNum" sz="quarter" idx="5"/>
          </p:nvPr>
        </p:nvSpPr>
        <p:spPr/>
        <p:txBody>
          <a:bodyPr/>
          <a:lstStyle/>
          <a:p>
            <a:fld id="{814DEE30-9F32-CF4E-8610-51EDD936FF61}" type="slidenum">
              <a:rPr lang="en-US" smtClean="0"/>
              <a:t>27</a:t>
            </a:fld>
            <a:endParaRPr lang="en-US"/>
          </a:p>
        </p:txBody>
      </p:sp>
    </p:spTree>
    <p:extLst>
      <p:ext uri="{BB962C8B-B14F-4D97-AF65-F5344CB8AC3E}">
        <p14:creationId xmlns:p14="http://schemas.microsoft.com/office/powerpoint/2010/main" val="177001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Trucking remains the US’s main source of product distribution.  </a:t>
            </a:r>
          </a:p>
        </p:txBody>
      </p:sp>
      <p:sp>
        <p:nvSpPr>
          <p:cNvPr id="4" name="Slide Number Placeholder 3"/>
          <p:cNvSpPr>
            <a:spLocks noGrp="1"/>
          </p:cNvSpPr>
          <p:nvPr>
            <p:ph type="sldNum" sz="quarter" idx="5"/>
          </p:nvPr>
        </p:nvSpPr>
        <p:spPr/>
        <p:txBody>
          <a:bodyPr/>
          <a:lstStyle/>
          <a:p>
            <a:fld id="{814DEE30-9F32-CF4E-8610-51EDD936FF61}" type="slidenum">
              <a:rPr lang="en-US" smtClean="0"/>
              <a:t>31</a:t>
            </a:fld>
            <a:endParaRPr lang="en-US"/>
          </a:p>
        </p:txBody>
      </p:sp>
    </p:spTree>
    <p:extLst>
      <p:ext uri="{BB962C8B-B14F-4D97-AF65-F5344CB8AC3E}">
        <p14:creationId xmlns:p14="http://schemas.microsoft.com/office/powerpoint/2010/main" val="2056185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34</a:t>
            </a:fld>
            <a:endParaRPr lang="en-US"/>
          </a:p>
        </p:txBody>
      </p:sp>
    </p:spTree>
    <p:extLst>
      <p:ext uri="{BB962C8B-B14F-4D97-AF65-F5344CB8AC3E}">
        <p14:creationId xmlns:p14="http://schemas.microsoft.com/office/powerpoint/2010/main" val="344262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free learning resource to inform our members about at an upcoming meeting.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68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37db9faa1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37db9faa1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f37db9faa1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f37db9faa1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9df8377ad26c58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9df8377ad26c58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Hurricane Beryl spawned 150 warnings, with 49 confirmed touch downs? Who ever thought that possible?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9df8377ad26c58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9df8377ad26c58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df8377ad26c5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df8377ad26c5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If you notice, we can help you with risks 2 and 4. Natural disasters and property damage emergencies affect your supply chain, and cause business interruption. It's supposed to be the worst hurricane season yet. and in a minute ill show you why you need an ERP in Missouri even though the hurricanes are in Florida. Property damage, 95% of disasters are man made. The more employees you have, the greater chance there is of accidental property damage occurring.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a:t>
            </a:fld>
            <a:endParaRPr lang="en-US"/>
          </a:p>
        </p:txBody>
      </p:sp>
    </p:spTree>
    <p:extLst>
      <p:ext uri="{BB962C8B-B14F-4D97-AF65-F5344CB8AC3E}">
        <p14:creationId xmlns:p14="http://schemas.microsoft.com/office/powerpoint/2010/main" val="3030315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9df8377ad26c58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9df8377ad26c58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9df8377ad26c58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9df8377ad26c58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9df8377ad26c58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9df8377ad26c58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12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c21dd2a7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fc21dd2a7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fc21dd2a7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fc21dd2a7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f397c6c96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f397c6c96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f397c6c96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f397c6c96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c21dd2a7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c21dd2a7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fc21dd2a7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fc21dd2a7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9df8377ad26c58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9df8377ad26c58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a:t>
            </a:fld>
            <a:endParaRPr lang="en-US"/>
          </a:p>
        </p:txBody>
      </p:sp>
    </p:spTree>
    <p:extLst>
      <p:ext uri="{BB962C8B-B14F-4D97-AF65-F5344CB8AC3E}">
        <p14:creationId xmlns:p14="http://schemas.microsoft.com/office/powerpoint/2010/main" val="4029359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9df8377ad26c58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9df8377ad26c58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9df8377ad26c58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9df8377ad26c58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fbd3da04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fbd3da04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f397c6c96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f397c6c96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9df8377ad26c58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9df8377ad26c58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Does the entire team know where the water shut off is? Does the night shift know where the water shut off is? Because if there is a leak or sprinkler goes off, or a pipe break, that water needs to be turned off immediately. Raise your hand do your people know where your water shut off is? This is why this ERP is so important. You have a fire in a closet or office, our team will know where that is ahead of time. Other important thing is we know who is in charge, when there is an emergency, everyone wants to tell us what to do and where to go. We want to know who to listen to for speedy recovery. </a:t>
            </a:r>
            <a:endParaRPr sz="16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9df8377ad26c58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9df8377ad26c58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9df8377ad26c58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9df8377ad26c58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f397c6c96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f397c6c96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9df8377ad26c58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9df8377ad26c58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9df8377ad26c58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9df8377ad26c58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verbal part of this presentation will not be off of notes, so if you download </a:t>
            </a:r>
            <a:r>
              <a:rPr lang="en-US"/>
              <a:t>it later, </a:t>
            </a:r>
            <a:r>
              <a:rPr lang="en-US" dirty="0"/>
              <a:t>please take the opportunity to share your learnings from </a:t>
            </a:r>
            <a:r>
              <a:rPr lang="en-US"/>
              <a:t>the in-person experience. </a:t>
            </a:r>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a:t>
            </a:fld>
            <a:endParaRPr lang="en-US"/>
          </a:p>
        </p:txBody>
      </p:sp>
    </p:spTree>
    <p:extLst>
      <p:ext uri="{BB962C8B-B14F-4D97-AF65-F5344CB8AC3E}">
        <p14:creationId xmlns:p14="http://schemas.microsoft.com/office/powerpoint/2010/main" val="3601603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9df8377ad26c58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9df8377ad26c58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831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fc21dd2a7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fc21dd2a7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Restoration &amp; Emergency Water Extraction &amp; Remediation</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Fire &amp; Smoke Damage Restoration</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Mold Remediation</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Contents &amp; Document Restoration</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Emergency Power Generation</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Catastrophic Storm Response </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Construction Services Cleaning</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Emergency Biohazard Remediation</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Commercial Cleaning Services </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Carpet &amp; Curtain Cleaning</a:t>
            </a:r>
          </a:p>
          <a:p>
            <a:pPr marL="0" lvl="0" indent="0" algn="l" rtl="0">
              <a:spcBef>
                <a:spcPts val="0"/>
              </a:spcBef>
              <a:spcAft>
                <a:spcPts val="0"/>
              </a:spcAft>
              <a:buNone/>
            </a:pPr>
            <a:r>
              <a:rPr lang="en-US" sz="1200" dirty="0">
                <a:solidFill>
                  <a:schemeClr val="dk1"/>
                </a:solidFill>
                <a:latin typeface="Red Hat Display"/>
                <a:ea typeface="Red Hat Display"/>
                <a:cs typeface="Red Hat Display"/>
                <a:sym typeface="Red Hat Display"/>
              </a:rPr>
              <a:t>Trash Chute Cleaning</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f397c6c96c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f397c6c96c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We can come out and asses, highly recommend an industrial hygienist, to test and identify affected areas for our teams to restore back like it never happened!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f397c6c96c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f397c6c96c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It is extremely important to get water extracted and dried before mold starts to grow. I cant emphasize enough how important it is to make sure everything is fully dry.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9df8377ad26c58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9df8377ad26c58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Where there is fire there is water damage. The fire department is going to come in and spray water all over, they are also going to come in and knock holes in the wall, the reason they do that is because they want to make sure the fire doesnt spread through the walls, so you may have a fire in this room, but they are knocking holes in adjacent rooms to ensure fire isnt spreading. with Those holes comes water damage. Also with fire comes smoke and soot. We will check all rooms to make sure there is no damage, smoke goes through ventilation, and like water, smoke goes in areas you wouldnt think. Even though fire was on 2nd or 3rd floor, we went to check other floors to make sure soke sitn somewhere else.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9df8377ad26c58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9df8377ad26c58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Let me explain to you what it looks like when theres an emergency. We come out and do emergency services which we means we come out and extract water and clean up. We are not going to do any demo or construction without your approval and your insurance company. Basically we are not going to do any work we are not going to get paid for. flood cuts, restore vs replace, fans in there to dry walls from bottom up, remove baseboards and pop in holes and place fans, restore vs replace and this will all help prevent mold.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9df8377ad26c58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9df8377ad26c58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just want to close out with where we started: </a:t>
            </a:r>
            <a:r>
              <a:rPr lang="en-US" b="1" dirty="0"/>
              <a:t>As leaders of member communities like this, we play a very important role in helping members get the most out of their membership. I specifically want to thank the Nicolet Chapter Board Members for their continued efforts to put on great content. Thank you </a:t>
            </a:r>
            <a:r>
              <a:rPr lang="en-US" dirty="0"/>
              <a:t>for all you do to help our chapter..!</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70</a:t>
            </a:fld>
            <a:endParaRPr lang="en-US"/>
          </a:p>
        </p:txBody>
      </p:sp>
    </p:spTree>
    <p:extLst>
      <p:ext uri="{BB962C8B-B14F-4D97-AF65-F5344CB8AC3E}">
        <p14:creationId xmlns:p14="http://schemas.microsoft.com/office/powerpoint/2010/main" val="234025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Recruitment and Retention Tools are available in community leader resources under the chapter member engagement tab.  We should also inform our members about the </a:t>
            </a:r>
            <a:r>
              <a:rPr lang="en-US" sz="1200" b="1" u="sng" baseline="0" dirty="0">
                <a:solidFill>
                  <a:schemeClr val="tx1"/>
                </a:solidFill>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Member-Get-A-Member Campaign</a:t>
            </a:r>
            <a:endParaRPr lang="en-US" sz="1200" b="1" u="sng" baseline="0" dirty="0">
              <a:solidFill>
                <a:schemeClr val="tx1"/>
              </a:solidFill>
              <a:effectLst/>
              <a:latin typeface="+mn-lt"/>
              <a:ea typeface="Calibri" panose="020F0502020204030204" pitchFamily="34" charset="0"/>
            </a:endParaRPr>
          </a:p>
          <a:p>
            <a:pPr marL="0" marR="0">
              <a:spcBef>
                <a:spcPts val="0"/>
              </a:spcBef>
              <a:spcAft>
                <a:spcPts val="0"/>
              </a:spcAft>
            </a:pPr>
            <a:endParaRPr lang="en-US" sz="1200" b="1" u="sng" baseline="0" dirty="0">
              <a:solidFill>
                <a:schemeClr val="tx1"/>
              </a:solidFill>
              <a:effectLst/>
              <a:latin typeface="+mn-lt"/>
              <a:ea typeface="Calibri" panose="020F0502020204030204" pitchFamily="34" charset="0"/>
            </a:endParaRPr>
          </a:p>
          <a:p>
            <a:pPr marL="0" marR="0" algn="l">
              <a:spcBef>
                <a:spcPts val="0"/>
              </a:spcBef>
              <a:spcAft>
                <a:spcPts val="1800"/>
              </a:spcAft>
            </a:pPr>
            <a:r>
              <a:rPr lang="en-US" sz="1200" dirty="0">
                <a:solidFill>
                  <a:srgbClr val="000000"/>
                </a:solidFill>
                <a:effectLst/>
                <a:latin typeface="Arial" panose="020B0604020202020204" pitchFamily="34" charset="0"/>
                <a:ea typeface="Calibri" panose="020F0502020204030204" pitchFamily="34" charset="0"/>
              </a:rPr>
              <a:t>The more people we refer, the more rewards we can earn, such as a 1-year membership extension, an on-demand webinar or a $50 Amazon gift card. For every full member referral, the referring member will receive an entry in the grand prize drawing for a trip to ASSP’s annual professional development conference, which includes full conference registration, 3 nights’ hotel accommodations and a $250 gift card for expenses.</a:t>
            </a:r>
          </a:p>
          <a:p>
            <a:pPr marL="0" marR="0" algn="l">
              <a:spcBef>
                <a:spcPts val="0"/>
              </a:spcBef>
              <a:spcAft>
                <a:spcPts val="1800"/>
              </a:spcAft>
            </a:pPr>
            <a:endParaRPr lang="en-US" sz="1200" dirty="0">
              <a:solidFill>
                <a:srgbClr val="000000"/>
              </a:solidFill>
              <a:effectLst/>
              <a:latin typeface="Arial" panose="020B0604020202020204" pitchFamily="34" charset="0"/>
              <a:ea typeface="Calibri" panose="020F0502020204030204" pitchFamily="34" charset="0"/>
            </a:endParaRPr>
          </a:p>
          <a:p>
            <a:pPr marL="0" marR="0" algn="l">
              <a:spcBef>
                <a:spcPts val="0"/>
              </a:spcBef>
              <a:spcAft>
                <a:spcPts val="1800"/>
              </a:spcAft>
            </a:pPr>
            <a:r>
              <a:rPr lang="en-US" sz="1200" dirty="0">
                <a:solidFill>
                  <a:srgbClr val="000000"/>
                </a:solidFill>
                <a:effectLst/>
                <a:latin typeface="Arial" panose="020B0604020202020204" pitchFamily="34" charset="0"/>
                <a:ea typeface="Calibri" panose="020F0502020204030204" pitchFamily="34" charset="0"/>
              </a:rPr>
              <a:t>We also have templates available to use for welcome and retention emails along with some survey questions.</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6</a:t>
            </a:fld>
            <a:endParaRPr lang="en-US"/>
          </a:p>
        </p:txBody>
      </p:sp>
    </p:spTree>
    <p:extLst>
      <p:ext uri="{BB962C8B-B14F-4D97-AF65-F5344CB8AC3E}">
        <p14:creationId xmlns:p14="http://schemas.microsoft.com/office/powerpoint/2010/main" val="212307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OSHA 10 &amp; 30 hour courses Teach us about Health and Safety Systems, most notably the EAP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7</a:t>
            </a:fld>
            <a:endParaRPr lang="en-US"/>
          </a:p>
        </p:txBody>
      </p:sp>
    </p:spTree>
    <p:extLst>
      <p:ext uri="{BB962C8B-B14F-4D97-AF65-F5344CB8AC3E}">
        <p14:creationId xmlns:p14="http://schemas.microsoft.com/office/powerpoint/2010/main" val="43772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8</a:t>
            </a:fld>
            <a:endParaRPr lang="en-US"/>
          </a:p>
        </p:txBody>
      </p:sp>
    </p:spTree>
    <p:extLst>
      <p:ext uri="{BB962C8B-B14F-4D97-AF65-F5344CB8AC3E}">
        <p14:creationId xmlns:p14="http://schemas.microsoft.com/office/powerpoint/2010/main" val="321580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9</a:t>
            </a:fld>
            <a:endParaRPr lang="en-US"/>
          </a:p>
        </p:txBody>
      </p:sp>
    </p:spTree>
    <p:extLst>
      <p:ext uri="{BB962C8B-B14F-4D97-AF65-F5344CB8AC3E}">
        <p14:creationId xmlns:p14="http://schemas.microsoft.com/office/powerpoint/2010/main" val="106114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10</a:t>
            </a:fld>
            <a:endParaRPr lang="en-US"/>
          </a:p>
        </p:txBody>
      </p:sp>
    </p:spTree>
    <p:extLst>
      <p:ext uri="{BB962C8B-B14F-4D97-AF65-F5344CB8AC3E}">
        <p14:creationId xmlns:p14="http://schemas.microsoft.com/office/powerpoint/2010/main" val="229756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23D3C-9112-464B-9320-28D4D088B8E4}"/>
              </a:ext>
            </a:extLst>
          </p:cNvPr>
          <p:cNvPicPr>
            <a:picLocks noChangeAspect="1"/>
          </p:cNvPicPr>
          <p:nvPr userDrawn="1"/>
        </p:nvPicPr>
        <p:blipFill>
          <a:blip r:embed="rId2"/>
          <a:stretch>
            <a:fillRect/>
          </a:stretch>
        </p:blipFill>
        <p:spPr>
          <a:xfrm>
            <a:off x="339270" y="1521278"/>
            <a:ext cx="11509920" cy="3815443"/>
          </a:xfrm>
          <a:prstGeom prst="rect">
            <a:avLst/>
          </a:prstGeom>
        </p:spPr>
      </p:pic>
      <p:pic>
        <p:nvPicPr>
          <p:cNvPr id="9" name="Picture 8">
            <a:extLst>
              <a:ext uri="{FF2B5EF4-FFF2-40B4-BE49-F238E27FC236}">
                <a16:creationId xmlns:a16="http://schemas.microsoft.com/office/drawing/2014/main" id="{D2DACC4A-FE29-6149-82E6-D0213265B5DF}"/>
              </a:ext>
            </a:extLst>
          </p:cNvPr>
          <p:cNvPicPr>
            <a:picLocks noChangeAspect="1"/>
          </p:cNvPicPr>
          <p:nvPr userDrawn="1"/>
        </p:nvPicPr>
        <p:blipFill>
          <a:blip r:embed="rId3"/>
          <a:stretch>
            <a:fillRect/>
          </a:stretch>
        </p:blipFill>
        <p:spPr>
          <a:xfrm>
            <a:off x="339270" y="0"/>
            <a:ext cx="4572000" cy="1828800"/>
          </a:xfrm>
          <a:prstGeom prst="rect">
            <a:avLst/>
          </a:prstGeom>
        </p:spPr>
      </p:pic>
      <p:sp>
        <p:nvSpPr>
          <p:cNvPr id="10" name="TextBox 9">
            <a:extLst>
              <a:ext uri="{FF2B5EF4-FFF2-40B4-BE49-F238E27FC236}">
                <a16:creationId xmlns:a16="http://schemas.microsoft.com/office/drawing/2014/main" id="{AAD4AB86-B9D8-D548-ADAA-2B9672EA6424}"/>
              </a:ext>
            </a:extLst>
          </p:cNvPr>
          <p:cNvSpPr txBox="1"/>
          <p:nvPr userDrawn="1"/>
        </p:nvSpPr>
        <p:spPr>
          <a:xfrm>
            <a:off x="832756" y="5451021"/>
            <a:ext cx="10107386" cy="446276"/>
          </a:xfrm>
          <a:prstGeom prst="rect">
            <a:avLst/>
          </a:prstGeom>
          <a:noFill/>
        </p:spPr>
        <p:txBody>
          <a:bodyPr wrap="square" rtlCol="0">
            <a:spAutoFit/>
          </a:bodyPr>
          <a:lstStyle/>
          <a:p>
            <a:r>
              <a:rPr lang="en-US" sz="2300" dirty="0">
                <a:solidFill>
                  <a:srgbClr val="006435"/>
                </a:solidFill>
                <a:latin typeface="Arial" panose="020B0604020202020204" pitchFamily="34" charset="0"/>
                <a:cs typeface="Arial" panose="020B0604020202020204" pitchFamily="34" charset="0"/>
              </a:rPr>
              <a:t>October 10 – 12, 2019 </a:t>
            </a:r>
            <a:r>
              <a:rPr lang="en-US" sz="2300" dirty="0">
                <a:solidFill>
                  <a:srgbClr val="FFCB03"/>
                </a:solidFill>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 </a:t>
            </a:r>
            <a:r>
              <a:rPr lang="en-US" sz="2300" dirty="0">
                <a:solidFill>
                  <a:srgbClr val="006435"/>
                </a:solidFill>
                <a:latin typeface="Arial" panose="020B0604020202020204" pitchFamily="34" charset="0"/>
                <a:cs typeface="Arial" panose="020B0604020202020204" pitchFamily="34" charset="0"/>
              </a:rPr>
              <a:t>Hyatt Rosemont, Rosemont, IL </a:t>
            </a:r>
            <a:r>
              <a:rPr lang="en-US" sz="2300" dirty="0">
                <a:solidFill>
                  <a:srgbClr val="FFCB03"/>
                </a:solidFill>
                <a:latin typeface="Arial" panose="020B0604020202020204" pitchFamily="34" charset="0"/>
                <a:cs typeface="Arial" panose="020B0604020202020204" pitchFamily="34" charset="0"/>
              </a:rPr>
              <a:t>| </a:t>
            </a:r>
            <a:r>
              <a:rPr lang="en-US" sz="2300" b="1" dirty="0">
                <a:solidFill>
                  <a:srgbClr val="006435"/>
                </a:solidFill>
                <a:latin typeface="Arial" panose="020B0604020202020204" pitchFamily="34" charset="0"/>
                <a:cs typeface="Arial" panose="020B0604020202020204" pitchFamily="34" charset="0"/>
              </a:rPr>
              <a:t>#</a:t>
            </a:r>
            <a:r>
              <a:rPr lang="en-US" sz="2300" b="1" dirty="0" err="1">
                <a:solidFill>
                  <a:srgbClr val="006435"/>
                </a:solidFill>
                <a:latin typeface="Arial" panose="020B0604020202020204" pitchFamily="34" charset="0"/>
                <a:cs typeface="Arial" panose="020B0604020202020204" pitchFamily="34" charset="0"/>
              </a:rPr>
              <a:t>ASSPLeadership</a:t>
            </a:r>
            <a:endParaRPr lang="en-US" sz="2300" b="1" dirty="0">
              <a:solidFill>
                <a:srgbClr val="0064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73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3544148" cy="6858000"/>
          </a:xfrm>
        </p:spPr>
        <p:txBody>
          <a:bodyPr/>
          <a:lstStyle/>
          <a:p>
            <a:r>
              <a:rPr lang="en-US" dirty="0"/>
              <a:t>Place Medium/Small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3511367"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3671090"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4541179" y="1936375"/>
            <a:ext cx="6898522"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4541178" y="398507"/>
            <a:ext cx="6898521"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18" name="Slide Number Placeholder 5">
            <a:extLst>
              <a:ext uri="{FF2B5EF4-FFF2-40B4-BE49-F238E27FC236}">
                <a16:creationId xmlns:a16="http://schemas.microsoft.com/office/drawing/2014/main" id="{2FF8D5CB-F4BA-4F4F-8144-52F7AEB8D91D}"/>
              </a:ext>
            </a:extLst>
          </p:cNvPr>
          <p:cNvSpPr>
            <a:spLocks noGrp="1"/>
          </p:cNvSpPr>
          <p:nvPr>
            <p:ph type="sldNum" sz="quarter" idx="12"/>
          </p:nvPr>
        </p:nvSpPr>
        <p:spPr>
          <a:xfrm>
            <a:off x="4541178" y="6185181"/>
            <a:ext cx="2743200" cy="365125"/>
          </a:xfrm>
        </p:spPr>
        <p:txBody>
          <a:bodyPr/>
          <a:lstStyle>
            <a:lvl1pPr algn="l">
              <a:defRPr/>
            </a:lvl1pPr>
          </a:lstStyle>
          <a:p>
            <a:fld id="{FE64FAF0-67D6-8641-82FF-792E6360F5A5}" type="slidenum">
              <a:rPr lang="en-US" smtClean="0"/>
              <a:pPr/>
              <a:t>‹#›</a:t>
            </a:fld>
            <a:endParaRPr lang="en-US" dirty="0"/>
          </a:p>
        </p:txBody>
      </p:sp>
      <p:pic>
        <p:nvPicPr>
          <p:cNvPr id="10" name="Picture 9">
            <a:extLst>
              <a:ext uri="{FF2B5EF4-FFF2-40B4-BE49-F238E27FC236}">
                <a16:creationId xmlns:a16="http://schemas.microsoft.com/office/drawing/2014/main" id="{0C52C492-6E52-914D-B80E-9AD30160B4A4}"/>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50346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Free Form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102" y="1"/>
            <a:ext cx="9552447" cy="966019"/>
          </a:xfrm>
        </p:spPr>
        <p:txBody>
          <a:bodyPr>
            <a:normAutofit/>
          </a:bodyPr>
          <a:lstStyle>
            <a:lvl1pPr>
              <a:defRPr sz="3200">
                <a:solidFill>
                  <a:schemeClr val="accent1"/>
                </a:solidFill>
                <a:latin typeface="+mj-lt"/>
              </a:defRPr>
            </a:lvl1pPr>
          </a:lstStyle>
          <a:p>
            <a:r>
              <a:rPr lang="en-US" dirty="0"/>
              <a:t>Click to edit Master title style</a:t>
            </a:r>
          </a:p>
        </p:txBody>
      </p:sp>
      <p:sp>
        <p:nvSpPr>
          <p:cNvPr id="5"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dirty="0"/>
          </a:p>
        </p:txBody>
      </p:sp>
      <p:sp>
        <p:nvSpPr>
          <p:cNvPr id="7" name="Text Placeholder 4"/>
          <p:cNvSpPr>
            <a:spLocks noGrp="1"/>
          </p:cNvSpPr>
          <p:nvPr>
            <p:ph type="body" sz="quarter" idx="13" hasCustomPrompt="1"/>
          </p:nvPr>
        </p:nvSpPr>
        <p:spPr>
          <a:xfrm>
            <a:off x="670984" y="741734"/>
            <a:ext cx="10515600" cy="859606"/>
          </a:xfrm>
        </p:spPr>
        <p:txBody>
          <a:bodyPr>
            <a:normAutofit/>
          </a:bodyPr>
          <a:lstStyle>
            <a:lvl1pPr marL="228600" indent="-228600">
              <a:lnSpc>
                <a:spcPct val="100000"/>
              </a:lnSpc>
              <a:spcBef>
                <a:spcPts val="600"/>
              </a:spcBef>
              <a:buClr>
                <a:schemeClr val="accent5"/>
              </a:buClr>
              <a:buFont typeface="Arial" panose="020B0604020202020204" pitchFamily="34" charset="0"/>
              <a:buChar char="•"/>
              <a:defRPr sz="1600" baseline="0"/>
            </a:lvl1pPr>
          </a:lstStyle>
          <a:p>
            <a:pPr lvl="0"/>
            <a:r>
              <a:rPr lang="en-US" dirty="0"/>
              <a:t>Click to edit sub-heading</a:t>
            </a:r>
          </a:p>
          <a:p>
            <a:pPr lvl="0"/>
            <a:r>
              <a:rPr lang="en-US" dirty="0"/>
              <a:t>More text</a:t>
            </a:r>
          </a:p>
        </p:txBody>
      </p:sp>
    </p:spTree>
    <p:extLst>
      <p:ext uri="{BB962C8B-B14F-4D97-AF65-F5344CB8AC3E}">
        <p14:creationId xmlns:p14="http://schemas.microsoft.com/office/powerpoint/2010/main" val="422745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2CBAC-18C6-A74A-A794-D9D088FBE6FE}"/>
              </a:ext>
            </a:extLst>
          </p:cNvPr>
          <p:cNvPicPr>
            <a:picLocks noChangeAspect="1"/>
          </p:cNvPicPr>
          <p:nvPr userDrawn="1"/>
        </p:nvPicPr>
        <p:blipFill>
          <a:blip r:embed="rId2"/>
          <a:stretch>
            <a:fillRect/>
          </a:stretch>
        </p:blipFill>
        <p:spPr>
          <a:xfrm>
            <a:off x="339270" y="-238285"/>
            <a:ext cx="4572000" cy="1828800"/>
          </a:xfrm>
          <a:prstGeom prst="rect">
            <a:avLst/>
          </a:prstGeom>
        </p:spPr>
      </p:pic>
      <p:sp>
        <p:nvSpPr>
          <p:cNvPr id="5" name="Rectangle 4">
            <a:extLst>
              <a:ext uri="{FF2B5EF4-FFF2-40B4-BE49-F238E27FC236}">
                <a16:creationId xmlns:a16="http://schemas.microsoft.com/office/drawing/2014/main" id="{5025C126-A13C-6A49-91A1-C344BA35EA6A}"/>
              </a:ext>
            </a:extLst>
          </p:cNvPr>
          <p:cNvSpPr/>
          <p:nvPr userDrawn="1"/>
        </p:nvSpPr>
        <p:spPr>
          <a:xfrm>
            <a:off x="0" y="1331495"/>
            <a:ext cx="12192000" cy="5526505"/>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6400" y="1868453"/>
            <a:ext cx="9497682" cy="182879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Topic</a:t>
            </a:r>
          </a:p>
        </p:txBody>
      </p:sp>
      <p:sp>
        <p:nvSpPr>
          <p:cNvPr id="16" name="Content Placeholder 15">
            <a:extLst>
              <a:ext uri="{FF2B5EF4-FFF2-40B4-BE49-F238E27FC236}">
                <a16:creationId xmlns:a16="http://schemas.microsoft.com/office/drawing/2014/main" id="{2E1BE53B-828D-F541-992E-C9017DCB9A5C}"/>
              </a:ext>
            </a:extLst>
          </p:cNvPr>
          <p:cNvSpPr>
            <a:spLocks noGrp="1"/>
          </p:cNvSpPr>
          <p:nvPr>
            <p:ph sz="quarter" idx="10" hasCustomPrompt="1"/>
          </p:nvPr>
        </p:nvSpPr>
        <p:spPr>
          <a:xfrm>
            <a:off x="1676399" y="4094747"/>
            <a:ext cx="9497681" cy="2159602"/>
          </a:xfrm>
        </p:spPr>
        <p:txBody>
          <a:bodyPr/>
          <a:lstStyle>
            <a:lvl1pPr marL="0" indent="0">
              <a:buNone/>
              <a:defRPr>
                <a:ln>
                  <a:noFill/>
                </a:ln>
                <a:solidFill>
                  <a:schemeClr val="bg1"/>
                </a:solidFill>
                <a:latin typeface="Arial" panose="020B0604020202020204" pitchFamily="34" charset="0"/>
                <a:cs typeface="Arial" panose="020B0604020202020204" pitchFamily="34" charset="0"/>
              </a:defRPr>
            </a:lvl1pPr>
          </a:lstStyle>
          <a:p>
            <a:r>
              <a:rPr lang="en-US" sz="2800" b="0" dirty="0"/>
              <a:t>Speaker/Presenters</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3"/>
          <a:stretch>
            <a:fillRect/>
          </a:stretch>
        </p:blipFill>
        <p:spPr>
          <a:xfrm>
            <a:off x="1017918" y="1331495"/>
            <a:ext cx="198065" cy="5526505"/>
          </a:xfrm>
          <a:prstGeom prst="rect">
            <a:avLst/>
          </a:prstGeom>
        </p:spPr>
      </p:pic>
    </p:spTree>
    <p:extLst>
      <p:ext uri="{BB962C8B-B14F-4D97-AF65-F5344CB8AC3E}">
        <p14:creationId xmlns:p14="http://schemas.microsoft.com/office/powerpoint/2010/main" val="362942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6059438" y="-3565026"/>
            <a:ext cx="159025" cy="10601501"/>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6059437" y="-3438085"/>
            <a:ext cx="159027" cy="10601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838200" y="2352921"/>
            <a:ext cx="10515600" cy="3430885"/>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838200" y="428503"/>
            <a:ext cx="105156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42964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dirty="0"/>
              <a:t>Transition Slide</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2"/>
          <a:stretch>
            <a:fillRect/>
          </a:stretch>
        </p:blipFill>
        <p:spPr>
          <a:xfrm>
            <a:off x="1017918" y="1317811"/>
            <a:ext cx="198065" cy="4222377"/>
          </a:xfrm>
          <a:prstGeom prst="rect">
            <a:avLst/>
          </a:prstGeom>
        </p:spPr>
      </p:pic>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3"/>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70761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3" name="Content Placeholder 2"/>
          <p:cNvSpPr>
            <a:spLocks noGrp="1"/>
          </p:cNvSpPr>
          <p:nvPr>
            <p:ph idx="1" hasCustomPrompt="1"/>
          </p:nvPr>
        </p:nvSpPr>
        <p:spPr>
          <a:xfrm>
            <a:off x="838200" y="2106970"/>
            <a:ext cx="10515600" cy="3716853"/>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a:p>
            <a:pPr lvl="2"/>
            <a:r>
              <a:rPr lang="en-US" dirty="0"/>
              <a:t>Third level copy Arial 20 </a:t>
            </a:r>
            <a:r>
              <a:rPr lang="en-US" dirty="0" err="1"/>
              <a:t>pt</a:t>
            </a:r>
            <a:r>
              <a:rPr lang="en-US" dirty="0"/>
              <a:t> font</a:t>
            </a:r>
          </a:p>
          <a:p>
            <a:pPr lvl="3"/>
            <a:r>
              <a:rPr lang="en-US" dirty="0"/>
              <a:t>Fourth level copy Arial 18 </a:t>
            </a:r>
            <a:r>
              <a:rPr lang="en-US" dirty="0" err="1"/>
              <a:t>pt</a:t>
            </a:r>
            <a:r>
              <a:rPr lang="en-US" dirty="0"/>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39388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 with numbered list</a:t>
            </a:r>
          </a:p>
        </p:txBody>
      </p:sp>
      <p:sp>
        <p:nvSpPr>
          <p:cNvPr id="3" name="Content Placeholder 2"/>
          <p:cNvSpPr>
            <a:spLocks noGrp="1"/>
          </p:cNvSpPr>
          <p:nvPr>
            <p:ph idx="1" hasCustomPrompt="1"/>
          </p:nvPr>
        </p:nvSpPr>
        <p:spPr>
          <a:xfrm>
            <a:off x="838200" y="2106970"/>
            <a:ext cx="10515600" cy="3716853"/>
          </a:xfrm>
        </p:spPr>
        <p:txBody>
          <a:bodyPr/>
          <a:lstStyle>
            <a:lvl1pPr marL="514350" marR="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latin typeface="Arial" panose="020B0604020202020204" pitchFamily="34" charset="0"/>
                <a:cs typeface="Arial" panose="020B0604020202020204" pitchFamily="34" charset="0"/>
              </a:defRPr>
            </a:lvl1pPr>
            <a:lvl2pPr marL="914400" marR="0"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latin typeface="Arial" panose="020B0604020202020204" pitchFamily="34" charset="0"/>
                <a:cs typeface="Arial" panose="020B0604020202020204" pitchFamily="34" charset="0"/>
              </a:defRPr>
            </a:lvl2pPr>
            <a:lvl3pPr marL="1371600" marR="0"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latin typeface="Arial" panose="020B0604020202020204" pitchFamily="34" charset="0"/>
                <a:cs typeface="Arial" panose="020B0604020202020204" pitchFamily="34" charset="0"/>
              </a:defRPr>
            </a:lvl3pPr>
            <a:lvl4pPr marL="1771650" marR="0"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Numbered lists should follow this format</a:t>
            </a:r>
          </a:p>
          <a:p>
            <a:pPr marL="514350" marR="0" lvl="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pPr>
            <a:r>
              <a:rPr lang="en-US" dirty="0"/>
              <a:t>Main copy shouldn’t be larger than Arial, 28 </a:t>
            </a:r>
            <a:r>
              <a:rPr lang="en-US" dirty="0" err="1"/>
              <a:t>pt</a:t>
            </a:r>
            <a:r>
              <a:rPr lang="en-US" dirty="0"/>
              <a:t> font</a:t>
            </a:r>
          </a:p>
          <a:p>
            <a:pPr marL="914400" marR="0" lvl="1"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pPr>
            <a:r>
              <a:rPr lang="en-US" dirty="0"/>
              <a:t>Uppercase letters for second level numbered list</a:t>
            </a:r>
          </a:p>
          <a:p>
            <a:pPr lvl="1"/>
            <a:r>
              <a:rPr lang="en-US" dirty="0"/>
              <a:t>Second level copy Arial, 24 </a:t>
            </a:r>
            <a:r>
              <a:rPr lang="en-US" dirty="0" err="1"/>
              <a:t>pt</a:t>
            </a:r>
            <a:r>
              <a:rPr lang="en-US" dirty="0"/>
              <a:t> font</a:t>
            </a:r>
          </a:p>
          <a:p>
            <a:pPr marL="1371600" marR="0" lvl="2"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pPr>
            <a:r>
              <a:rPr lang="en-US" dirty="0"/>
              <a:t>Lowercase letters for third level numbered list</a:t>
            </a:r>
          </a:p>
          <a:p>
            <a:pPr lvl="2"/>
            <a:r>
              <a:rPr lang="en-US" dirty="0"/>
              <a:t>Third level copy Arial 20 </a:t>
            </a:r>
            <a:r>
              <a:rPr lang="en-US" dirty="0" err="1"/>
              <a:t>pt</a:t>
            </a:r>
            <a:r>
              <a:rPr lang="en-US" dirty="0"/>
              <a:t> font</a:t>
            </a:r>
          </a:p>
          <a:p>
            <a:pPr marL="1771650" marR="0" lvl="3"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pPr>
            <a:r>
              <a:rPr lang="en-US" dirty="0"/>
              <a:t>Roman numerals for fourth level numbered list</a:t>
            </a:r>
          </a:p>
          <a:p>
            <a:pPr lvl="3"/>
            <a:r>
              <a:rPr lang="en-US" dirty="0"/>
              <a:t>Fourth level copy Arial 18 </a:t>
            </a:r>
            <a:r>
              <a:rPr lang="en-US" dirty="0" err="1"/>
              <a:t>pt</a:t>
            </a:r>
            <a:r>
              <a:rPr lang="en-US" dirty="0"/>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3219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02E904B5-54B8-864F-8BB3-16E49652009E}"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FB5065A-0AD2-4942-B84B-AA897E2950BA}"/>
              </a:ext>
            </a:extLst>
          </p:cNvPr>
          <p:cNvSpPr>
            <a:spLocks noGrp="1"/>
          </p:cNvSpPr>
          <p:nvPr>
            <p:ph sz="half" idx="1" hasCustomPrompt="1"/>
          </p:nvPr>
        </p:nvSpPr>
        <p:spPr>
          <a:xfrm>
            <a:off x="838200"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sp>
        <p:nvSpPr>
          <p:cNvPr id="14" name="Content Placeholder 2">
            <a:extLst>
              <a:ext uri="{FF2B5EF4-FFF2-40B4-BE49-F238E27FC236}">
                <a16:creationId xmlns:a16="http://schemas.microsoft.com/office/drawing/2014/main" id="{E0B5BC9E-CA07-FF4F-BF4B-9F1C4C57AE95}"/>
              </a:ext>
            </a:extLst>
          </p:cNvPr>
          <p:cNvSpPr>
            <a:spLocks noGrp="1"/>
          </p:cNvSpPr>
          <p:nvPr>
            <p:ph sz="half" idx="13" hasCustomPrompt="1"/>
          </p:nvPr>
        </p:nvSpPr>
        <p:spPr>
          <a:xfrm>
            <a:off x="6176683"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pic>
        <p:nvPicPr>
          <p:cNvPr id="10" name="Picture 9">
            <a:extLst>
              <a:ext uri="{FF2B5EF4-FFF2-40B4-BE49-F238E27FC236}">
                <a16:creationId xmlns:a16="http://schemas.microsoft.com/office/drawing/2014/main" id="{441365AD-2873-5140-B755-D53501D1A026}"/>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19805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318749" y="0"/>
            <a:ext cx="11873250" cy="5910748"/>
          </a:xfrm>
        </p:spPr>
        <p:txBody>
          <a:bodyPr/>
          <a:lstStyle/>
          <a:p>
            <a:r>
              <a:rPr lang="en-US" dirty="0"/>
              <a:t>Place Full Slide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1187FA87-9DE0-584D-920C-E30B17761254}"/>
              </a:ext>
            </a:extLst>
          </p:cNvPr>
          <p:cNvSpPr txBox="1">
            <a:spLocks/>
          </p:cNvSpPr>
          <p:nvPr userDrawn="1"/>
        </p:nvSpPr>
        <p:spPr>
          <a:xfrm>
            <a:off x="838200" y="6185181"/>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904B5-54B8-864F-8BB3-16E49652009E}" type="slidenum">
              <a:rPr lang="en-US" smtClean="0"/>
              <a:pPr/>
              <a:t>‹#›</a:t>
            </a:fld>
            <a:endParaRPr lang="en-US" dirty="0"/>
          </a:p>
        </p:txBody>
      </p:sp>
      <p:pic>
        <p:nvPicPr>
          <p:cNvPr id="8" name="Picture 7">
            <a:extLst>
              <a:ext uri="{FF2B5EF4-FFF2-40B4-BE49-F238E27FC236}">
                <a16:creationId xmlns:a16="http://schemas.microsoft.com/office/drawing/2014/main" id="{6E4E297C-5D8B-2B4E-ACD6-92BAEEC4448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95937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7184418" cy="6858000"/>
          </a:xfrm>
        </p:spPr>
        <p:txBody>
          <a:bodyPr/>
          <a:lstStyle/>
          <a:p>
            <a:r>
              <a:rPr lang="en-US" dirty="0"/>
              <a:t>Place Large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7184418"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7344141"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7997253" y="1936375"/>
            <a:ext cx="3442447"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7997252" y="398507"/>
            <a:ext cx="3442447"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19" name="Slide Number Placeholder 5">
            <a:extLst>
              <a:ext uri="{FF2B5EF4-FFF2-40B4-BE49-F238E27FC236}">
                <a16:creationId xmlns:a16="http://schemas.microsoft.com/office/drawing/2014/main" id="{84B17A1C-E2B5-6F43-BEEB-A9F5D63CA3DD}"/>
              </a:ext>
            </a:extLst>
          </p:cNvPr>
          <p:cNvSpPr>
            <a:spLocks noGrp="1"/>
          </p:cNvSpPr>
          <p:nvPr>
            <p:ph type="sldNum" sz="quarter" idx="12"/>
          </p:nvPr>
        </p:nvSpPr>
        <p:spPr>
          <a:xfrm>
            <a:off x="7997252" y="6185181"/>
            <a:ext cx="501495" cy="365125"/>
          </a:xfrm>
        </p:spPr>
        <p:txBody>
          <a:bodyPr/>
          <a:lstStyle>
            <a:lvl1pPr algn="l">
              <a:defRPr/>
            </a:lvl1pPr>
          </a:lstStyle>
          <a:p>
            <a:fld id="{FE64FAF0-67D6-8641-82FF-792E6360F5A5}" type="slidenum">
              <a:rPr lang="en-US" smtClean="0"/>
              <a:pPr/>
              <a:t>‹#›</a:t>
            </a:fld>
            <a:endParaRPr lang="en-US" dirty="0"/>
          </a:p>
        </p:txBody>
      </p:sp>
      <p:pic>
        <p:nvPicPr>
          <p:cNvPr id="10" name="Picture 9">
            <a:extLst>
              <a:ext uri="{FF2B5EF4-FFF2-40B4-BE49-F238E27FC236}">
                <a16:creationId xmlns:a16="http://schemas.microsoft.com/office/drawing/2014/main" id="{34EEAE02-9E61-604C-AFD5-F3384544ACAC}"/>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61450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a:p>
        </p:txBody>
      </p:sp>
    </p:spTree>
    <p:extLst>
      <p:ext uri="{BB962C8B-B14F-4D97-AF65-F5344CB8AC3E}">
        <p14:creationId xmlns:p14="http://schemas.microsoft.com/office/powerpoint/2010/main" val="678724126"/>
      </p:ext>
    </p:extLst>
  </p:cSld>
  <p:clrMap bg1="lt1" tx1="dk1" bg2="lt2" tx2="dk2" accent1="accent1" accent2="accent2" accent3="accent3" accent4="accent4" accent5="accent5" accent6="accent6" hlink="hlink" folHlink="folHlink"/>
  <p:sldLayoutIdLst>
    <p:sldLayoutId id="2147483688" r:id="rId1"/>
    <p:sldLayoutId id="2147483703" r:id="rId2"/>
    <p:sldLayoutId id="2147483698" r:id="rId3"/>
    <p:sldLayoutId id="2147483704" r:id="rId4"/>
    <p:sldLayoutId id="2147483696" r:id="rId5"/>
    <p:sldLayoutId id="2147483705" r:id="rId6"/>
    <p:sldLayoutId id="2147483699" r:id="rId7"/>
    <p:sldLayoutId id="2147483700" r:id="rId8"/>
    <p:sldLayoutId id="2147483701" r:id="rId9"/>
    <p:sldLayoutId id="2147483702" r:id="rId10"/>
    <p:sldLayoutId id="2147483706"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ideo" Target="https://www.youtube.com/embed/BJ75j1j-rUg?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nfpa.org/en/events/fire-prevention-week/fire-prevention-week-toolkit"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ZbtaskOBD8" TargetMode="External"/><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2" Type="http://schemas.openxmlformats.org/officeDocument/2006/relationships/hyperlink" Target="https://www.assp.org/news-and-articles/assp-supports-emergency-response-rule--urges-osha-to-review-industry-standard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66.jp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9.jpg"/><Relationship Id="rId4" Type="http://schemas.openxmlformats.org/officeDocument/2006/relationships/image" Target="../media/image68.jp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jpg"/><Relationship Id="rId4" Type="http://schemas.openxmlformats.org/officeDocument/2006/relationships/image" Target="../media/image81.jp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jp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osha.gov/laws-regs/regulations/standardnumber/1910/1910.38#1910.38(a)"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https://www.osha.gov/laws-regs/interlinking/standards/1926.3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D577-49D6-E444-A540-1FC678A088CB}"/>
              </a:ext>
            </a:extLst>
          </p:cNvPr>
          <p:cNvSpPr>
            <a:spLocks noGrp="1"/>
          </p:cNvSpPr>
          <p:nvPr>
            <p:ph type="title"/>
          </p:nvPr>
        </p:nvSpPr>
        <p:spPr/>
        <p:txBody>
          <a:bodyPr>
            <a:normAutofit/>
          </a:bodyPr>
          <a:lstStyle/>
          <a:p>
            <a:r>
              <a:rPr lang="en-US" dirty="0"/>
              <a:t>Disaster Preparedness &amp; Response</a:t>
            </a:r>
          </a:p>
        </p:txBody>
      </p:sp>
      <p:sp>
        <p:nvSpPr>
          <p:cNvPr id="3" name="Content Placeholder 2">
            <a:extLst>
              <a:ext uri="{FF2B5EF4-FFF2-40B4-BE49-F238E27FC236}">
                <a16:creationId xmlns:a16="http://schemas.microsoft.com/office/drawing/2014/main" id="{543E41C2-16B4-FF41-875A-67FB89A38D52}"/>
              </a:ext>
            </a:extLst>
          </p:cNvPr>
          <p:cNvSpPr>
            <a:spLocks noGrp="1"/>
          </p:cNvSpPr>
          <p:nvPr>
            <p:ph sz="quarter" idx="10"/>
          </p:nvPr>
        </p:nvSpPr>
        <p:spPr/>
        <p:txBody>
          <a:bodyPr/>
          <a:lstStyle/>
          <a:p>
            <a:r>
              <a:rPr lang="en-US" dirty="0"/>
              <a:t>Jeffrey Bowers</a:t>
            </a:r>
          </a:p>
          <a:p>
            <a:r>
              <a:rPr lang="en-US" dirty="0"/>
              <a:t>President, Nicolet Chapter, Northeast Wisconsin</a:t>
            </a:r>
          </a:p>
        </p:txBody>
      </p:sp>
    </p:spTree>
    <p:extLst>
      <p:ext uri="{BB962C8B-B14F-4D97-AF65-F5344CB8AC3E}">
        <p14:creationId xmlns:p14="http://schemas.microsoft.com/office/powerpoint/2010/main" val="2734422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58C-4723-73A4-7001-6AB5D373E58C}"/>
              </a:ext>
            </a:extLst>
          </p:cNvPr>
          <p:cNvSpPr>
            <a:spLocks noGrp="1"/>
          </p:cNvSpPr>
          <p:nvPr>
            <p:ph type="title"/>
          </p:nvPr>
        </p:nvSpPr>
        <p:spPr/>
        <p:txBody>
          <a:bodyPr>
            <a:normAutofit/>
          </a:bodyPr>
          <a:lstStyle/>
          <a:p>
            <a:r>
              <a:rPr lang="en-US" dirty="0"/>
              <a:t>Risk Assessment Focus</a:t>
            </a:r>
          </a:p>
        </p:txBody>
      </p:sp>
      <p:sp>
        <p:nvSpPr>
          <p:cNvPr id="3" name="Slide Number Placeholder 2">
            <a:extLst>
              <a:ext uri="{FF2B5EF4-FFF2-40B4-BE49-F238E27FC236}">
                <a16:creationId xmlns:a16="http://schemas.microsoft.com/office/drawing/2014/main" id="{899F88F7-96A4-1F6D-D30D-99232116D143}"/>
              </a:ext>
            </a:extLst>
          </p:cNvPr>
          <p:cNvSpPr>
            <a:spLocks noGrp="1"/>
          </p:cNvSpPr>
          <p:nvPr>
            <p:ph type="sldNum" sz="quarter" idx="12"/>
          </p:nvPr>
        </p:nvSpPr>
        <p:spPr/>
        <p:txBody>
          <a:bodyPr/>
          <a:lstStyle/>
          <a:p>
            <a:fld id="{02E904B5-54B8-864F-8BB3-16E49652009E}" type="slidenum">
              <a:rPr lang="en-US" smtClean="0"/>
              <a:pPr/>
              <a:t>10</a:t>
            </a:fld>
            <a:endParaRPr lang="en-US"/>
          </a:p>
        </p:txBody>
      </p:sp>
      <p:sp>
        <p:nvSpPr>
          <p:cNvPr id="4" name="Content Placeholder 3">
            <a:extLst>
              <a:ext uri="{FF2B5EF4-FFF2-40B4-BE49-F238E27FC236}">
                <a16:creationId xmlns:a16="http://schemas.microsoft.com/office/drawing/2014/main" id="{EA4AD046-2F46-56C3-D0AA-E4A95E9CAA5C}"/>
              </a:ext>
            </a:extLst>
          </p:cNvPr>
          <p:cNvSpPr>
            <a:spLocks noGrp="1"/>
          </p:cNvSpPr>
          <p:nvPr>
            <p:ph sz="half" idx="1"/>
          </p:nvPr>
        </p:nvSpPr>
        <p:spPr>
          <a:xfrm>
            <a:off x="838200" y="2072643"/>
            <a:ext cx="10515600" cy="3763963"/>
          </a:xfrm>
        </p:spPr>
        <p:txBody>
          <a:bodyPr>
            <a:normAutofit/>
          </a:bodyPr>
          <a:lstStyle/>
          <a:p>
            <a:pPr marL="514350" indent="-514350">
              <a:buAutoNum type="alphaUcPeriod"/>
            </a:pPr>
            <a:r>
              <a:rPr lang="en-US" b="1" i="1" u="sng" dirty="0"/>
              <a:t>Identifying Potential Threats</a:t>
            </a:r>
          </a:p>
          <a:p>
            <a:pPr marL="0" indent="0">
              <a:buNone/>
            </a:pPr>
            <a:endParaRPr lang="en-US" b="1" i="1" u="sng" dirty="0"/>
          </a:p>
          <a:p>
            <a:r>
              <a:rPr lang="en-US" dirty="0"/>
              <a:t>Natural disasters (e.g., earthquakes, floods, hurricanes)</a:t>
            </a:r>
            <a:br>
              <a:rPr lang="en-US" dirty="0"/>
            </a:br>
            <a:r>
              <a:rPr lang="en-US" dirty="0"/>
              <a:t>Human-made disasters (e.g., cyber-attacks, terrorism, industrial accidents)</a:t>
            </a:r>
          </a:p>
          <a:p>
            <a:pPr marL="0" indent="0">
              <a:buNone/>
            </a:pPr>
            <a:endParaRPr lang="en-US" dirty="0"/>
          </a:p>
          <a:p>
            <a:r>
              <a:rPr lang="en-US" dirty="0"/>
              <a:t>Internal risks (e.g., system failures, employee errors)</a:t>
            </a:r>
          </a:p>
        </p:txBody>
      </p:sp>
      <p:pic>
        <p:nvPicPr>
          <p:cNvPr id="9" name="Content Placeholder 8" descr="Computer with solid fill">
            <a:extLst>
              <a:ext uri="{FF2B5EF4-FFF2-40B4-BE49-F238E27FC236}">
                <a16:creationId xmlns:a16="http://schemas.microsoft.com/office/drawing/2014/main" id="{E3736A96-D713-6F22-58F0-0BCF522D05F9}"/>
              </a:ext>
            </a:extLst>
          </p:cNvPr>
          <p:cNvPicPr>
            <a:picLocks noGrp="1" noChangeAspect="1"/>
          </p:cNvPicPr>
          <p:nvPr>
            <p:ph sz="half" idx="13"/>
          </p:nvPr>
        </p:nvPicPr>
        <p:blipFill>
          <a:blip r:embed="rId3">
            <a:extLst>
              <a:ext uri="{96DAC541-7B7A-43D3-8B79-37D633B846F1}">
                <asvg:svgBlip xmlns:asvg="http://schemas.microsoft.com/office/drawing/2016/SVG/main" r:embed="rId4"/>
              </a:ext>
            </a:extLst>
          </a:blip>
          <a:srcRect/>
          <a:stretch/>
        </p:blipFill>
        <p:spPr>
          <a:xfrm>
            <a:off x="8204200" y="0"/>
            <a:ext cx="3149600" cy="3149600"/>
          </a:xfrm>
        </p:spPr>
      </p:pic>
    </p:spTree>
    <p:extLst>
      <p:ext uri="{BB962C8B-B14F-4D97-AF65-F5344CB8AC3E}">
        <p14:creationId xmlns:p14="http://schemas.microsoft.com/office/powerpoint/2010/main" val="63155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B5F0FE-F019-EA30-A731-F1EFAE22184B}"/>
              </a:ext>
            </a:extLst>
          </p:cNvPr>
          <p:cNvSpPr>
            <a:spLocks noGrp="1"/>
          </p:cNvSpPr>
          <p:nvPr>
            <p:ph idx="1"/>
          </p:nvPr>
        </p:nvSpPr>
        <p:spPr>
          <a:xfrm>
            <a:off x="838200" y="2352921"/>
            <a:ext cx="10515600" cy="4076576"/>
          </a:xfrm>
        </p:spPr>
        <p:txBody>
          <a:bodyPr>
            <a:normAutofit/>
          </a:bodyPr>
          <a:lstStyle/>
          <a:p>
            <a:r>
              <a:rPr lang="en-US" dirty="0"/>
              <a:t>The handout you are receiving is a very basic </a:t>
            </a:r>
            <a:r>
              <a:rPr lang="en-US" dirty="0" err="1"/>
              <a:t>begining</a:t>
            </a:r>
            <a:r>
              <a:rPr lang="en-US" dirty="0"/>
              <a:t> to a longer in-depth review of your gaps in prevention &amp; response to the physical risks to the business</a:t>
            </a:r>
          </a:p>
          <a:p>
            <a:r>
              <a:rPr lang="en-US" dirty="0"/>
              <a:t>Many companies choose to use a digital process or software for this initial assessment. In either case, a personal investigation requiring hands on evaluation of your </a:t>
            </a:r>
            <a:r>
              <a:rPr lang="en-US" dirty="0" err="1"/>
              <a:t>faclility</a:t>
            </a:r>
            <a:r>
              <a:rPr lang="en-US" dirty="0"/>
              <a:t>, historical fact-finding research of protection (Insurance), preventative measures (municipal service, fire equipment lifecycle) &amp; disaster response contracts.</a:t>
            </a:r>
          </a:p>
        </p:txBody>
      </p:sp>
      <p:sp>
        <p:nvSpPr>
          <p:cNvPr id="3" name="Title 2">
            <a:extLst>
              <a:ext uri="{FF2B5EF4-FFF2-40B4-BE49-F238E27FC236}">
                <a16:creationId xmlns:a16="http://schemas.microsoft.com/office/drawing/2014/main" id="{49D58DB4-63F3-4391-337E-FEC5D04F58D3}"/>
              </a:ext>
            </a:extLst>
          </p:cNvPr>
          <p:cNvSpPr>
            <a:spLocks noGrp="1"/>
          </p:cNvSpPr>
          <p:nvPr>
            <p:ph type="title"/>
          </p:nvPr>
        </p:nvSpPr>
        <p:spPr/>
        <p:txBody>
          <a:bodyPr/>
          <a:lstStyle/>
          <a:p>
            <a:r>
              <a:rPr lang="en-US" dirty="0"/>
              <a:t>Using physical checklists</a:t>
            </a:r>
          </a:p>
        </p:txBody>
      </p:sp>
      <p:sp>
        <p:nvSpPr>
          <p:cNvPr id="4" name="Slide Number Placeholder 3">
            <a:extLst>
              <a:ext uri="{FF2B5EF4-FFF2-40B4-BE49-F238E27FC236}">
                <a16:creationId xmlns:a16="http://schemas.microsoft.com/office/drawing/2014/main" id="{2CC79A50-93DF-2424-3427-D529D7001BF9}"/>
              </a:ext>
            </a:extLst>
          </p:cNvPr>
          <p:cNvSpPr>
            <a:spLocks noGrp="1"/>
          </p:cNvSpPr>
          <p:nvPr>
            <p:ph type="sldNum" sz="quarter" idx="12"/>
          </p:nvPr>
        </p:nvSpPr>
        <p:spPr/>
        <p:txBody>
          <a:bodyPr/>
          <a:lstStyle/>
          <a:p>
            <a:fld id="{FE64FAF0-67D6-8641-82FF-792E6360F5A5}" type="slidenum">
              <a:rPr lang="en-US" smtClean="0"/>
              <a:pPr/>
              <a:t>11</a:t>
            </a:fld>
            <a:endParaRPr lang="en-US" dirty="0"/>
          </a:p>
        </p:txBody>
      </p:sp>
    </p:spTree>
    <p:extLst>
      <p:ext uri="{BB962C8B-B14F-4D97-AF65-F5344CB8AC3E}">
        <p14:creationId xmlns:p14="http://schemas.microsoft.com/office/powerpoint/2010/main" val="3075124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728DA-874E-C9F0-13AC-847C9FE109D1}"/>
              </a:ext>
            </a:extLst>
          </p:cNvPr>
          <p:cNvSpPr>
            <a:spLocks noGrp="1"/>
          </p:cNvSpPr>
          <p:nvPr>
            <p:ph idx="1"/>
          </p:nvPr>
        </p:nvSpPr>
        <p:spPr/>
        <p:txBody>
          <a:bodyPr/>
          <a:lstStyle/>
          <a:p>
            <a:r>
              <a:rPr lang="en-US" dirty="0"/>
              <a:t>Lets get next to someone for just 5 min not from our company. </a:t>
            </a:r>
          </a:p>
          <a:p>
            <a:endParaRPr lang="en-US" dirty="0"/>
          </a:p>
          <a:p>
            <a:r>
              <a:rPr lang="en-US" dirty="0"/>
              <a:t>What systems are in place that play a critical role in Risk Analysis?</a:t>
            </a:r>
          </a:p>
          <a:p>
            <a:endParaRPr lang="en-US" dirty="0"/>
          </a:p>
          <a:p>
            <a:r>
              <a:rPr lang="en-US" dirty="0"/>
              <a:t>Report &amp; Share time – No wrong answers, just perspective. </a:t>
            </a:r>
          </a:p>
        </p:txBody>
      </p:sp>
      <p:sp>
        <p:nvSpPr>
          <p:cNvPr id="3" name="Title 2">
            <a:extLst>
              <a:ext uri="{FF2B5EF4-FFF2-40B4-BE49-F238E27FC236}">
                <a16:creationId xmlns:a16="http://schemas.microsoft.com/office/drawing/2014/main" id="{57289FD9-40F4-EE82-7DAF-04064527051F}"/>
              </a:ext>
            </a:extLst>
          </p:cNvPr>
          <p:cNvSpPr>
            <a:spLocks noGrp="1"/>
          </p:cNvSpPr>
          <p:nvPr>
            <p:ph type="title"/>
          </p:nvPr>
        </p:nvSpPr>
        <p:spPr/>
        <p:txBody>
          <a:bodyPr/>
          <a:lstStyle/>
          <a:p>
            <a:r>
              <a:rPr lang="en-US" dirty="0"/>
              <a:t>Role Playing time	</a:t>
            </a:r>
          </a:p>
        </p:txBody>
      </p:sp>
      <p:sp>
        <p:nvSpPr>
          <p:cNvPr id="4" name="Slide Number Placeholder 3">
            <a:extLst>
              <a:ext uri="{FF2B5EF4-FFF2-40B4-BE49-F238E27FC236}">
                <a16:creationId xmlns:a16="http://schemas.microsoft.com/office/drawing/2014/main" id="{9D1AE297-F26C-15BB-D67F-FE6C9C0316EE}"/>
              </a:ext>
            </a:extLst>
          </p:cNvPr>
          <p:cNvSpPr>
            <a:spLocks noGrp="1"/>
          </p:cNvSpPr>
          <p:nvPr>
            <p:ph type="sldNum" sz="quarter" idx="12"/>
          </p:nvPr>
        </p:nvSpPr>
        <p:spPr/>
        <p:txBody>
          <a:bodyPr/>
          <a:lstStyle/>
          <a:p>
            <a:fld id="{FE64FAF0-67D6-8641-82FF-792E6360F5A5}" type="slidenum">
              <a:rPr lang="en-US" smtClean="0"/>
              <a:pPr/>
              <a:t>12</a:t>
            </a:fld>
            <a:endParaRPr lang="en-US" dirty="0"/>
          </a:p>
        </p:txBody>
      </p:sp>
    </p:spTree>
    <p:extLst>
      <p:ext uri="{BB962C8B-B14F-4D97-AF65-F5344CB8AC3E}">
        <p14:creationId xmlns:p14="http://schemas.microsoft.com/office/powerpoint/2010/main" val="73729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FF65-3FBA-D808-DBBB-894C0EA1F70A}"/>
              </a:ext>
            </a:extLst>
          </p:cNvPr>
          <p:cNvSpPr>
            <a:spLocks noGrp="1"/>
          </p:cNvSpPr>
          <p:nvPr>
            <p:ph type="title"/>
          </p:nvPr>
        </p:nvSpPr>
        <p:spPr/>
        <p:txBody>
          <a:bodyPr/>
          <a:lstStyle/>
          <a:p>
            <a:endParaRPr lang="en-US" dirty="0"/>
          </a:p>
        </p:txBody>
      </p:sp>
      <p:pic>
        <p:nvPicPr>
          <p:cNvPr id="3" name="Online Media 2" title="Natural Disaster Compilation">
            <a:hlinkClick r:id="" action="ppaction://media"/>
            <a:extLst>
              <a:ext uri="{FF2B5EF4-FFF2-40B4-BE49-F238E27FC236}">
                <a16:creationId xmlns:a16="http://schemas.microsoft.com/office/drawing/2014/main" id="{C6323E5B-B408-D2AC-62BE-EBD1509F732C}"/>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6880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8FA1-4FF6-7024-8240-29C37871D840}"/>
              </a:ext>
            </a:extLst>
          </p:cNvPr>
          <p:cNvSpPr>
            <a:spLocks noGrp="1"/>
          </p:cNvSpPr>
          <p:nvPr>
            <p:ph type="title"/>
          </p:nvPr>
        </p:nvSpPr>
        <p:spPr/>
        <p:txBody>
          <a:bodyPr/>
          <a:lstStyle/>
          <a:p>
            <a:r>
              <a:rPr lang="en-US" b="1" dirty="0"/>
              <a:t>Major Natural Disasters in the Midwest</a:t>
            </a:r>
            <a:endParaRPr lang="en-US" dirty="0"/>
          </a:p>
        </p:txBody>
      </p:sp>
    </p:spTree>
    <p:extLst>
      <p:ext uri="{BB962C8B-B14F-4D97-AF65-F5344CB8AC3E}">
        <p14:creationId xmlns:p14="http://schemas.microsoft.com/office/powerpoint/2010/main" val="1672943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6124-BE83-54DD-894A-A98E17244A2F}"/>
              </a:ext>
            </a:extLst>
          </p:cNvPr>
          <p:cNvSpPr>
            <a:spLocks noGrp="1"/>
          </p:cNvSpPr>
          <p:nvPr>
            <p:ph type="title"/>
          </p:nvPr>
        </p:nvSpPr>
        <p:spPr/>
        <p:txBody>
          <a:bodyPr/>
          <a:lstStyle/>
          <a:p>
            <a:endParaRPr lang="en-US"/>
          </a:p>
        </p:txBody>
      </p:sp>
      <p:pic>
        <p:nvPicPr>
          <p:cNvPr id="8194" name="Picture 2" descr="This Year's Derecho Storm Goes Down In History Books | 91.5 KIOS-FM Omaha  Public Radio">
            <a:extLst>
              <a:ext uri="{FF2B5EF4-FFF2-40B4-BE49-F238E27FC236}">
                <a16:creationId xmlns:a16="http://schemas.microsoft.com/office/drawing/2014/main" id="{31DFAA2D-70D1-6926-973E-58B8AD924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16" t="27963" r="129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9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9C5BD5-C6E8-7CD6-A46D-AA93CB9E7AE1}"/>
              </a:ext>
            </a:extLst>
          </p:cNvPr>
          <p:cNvSpPr>
            <a:spLocks noGrp="1"/>
          </p:cNvSpPr>
          <p:nvPr>
            <p:ph type="sldNum" sz="quarter" idx="12"/>
          </p:nvPr>
        </p:nvSpPr>
        <p:spPr/>
        <p:txBody>
          <a:bodyPr/>
          <a:lstStyle/>
          <a:p>
            <a:fld id="{02E904B5-54B8-864F-8BB3-16E49652009E}" type="slidenum">
              <a:rPr lang="en-US" smtClean="0"/>
              <a:pPr/>
              <a:t>16</a:t>
            </a:fld>
            <a:endParaRPr lang="en-US" dirty="0"/>
          </a:p>
        </p:txBody>
      </p:sp>
      <p:sp>
        <p:nvSpPr>
          <p:cNvPr id="6" name="Rectangle 1">
            <a:extLst>
              <a:ext uri="{FF2B5EF4-FFF2-40B4-BE49-F238E27FC236}">
                <a16:creationId xmlns:a16="http://schemas.microsoft.com/office/drawing/2014/main" id="{D03A087B-3FA4-4971-D8EB-D730E072C8C6}"/>
              </a:ext>
            </a:extLst>
          </p:cNvPr>
          <p:cNvSpPr>
            <a:spLocks noGrp="1" noChangeArrowheads="1"/>
          </p:cNvSpPr>
          <p:nvPr>
            <p:ph sz="half" idx="13"/>
          </p:nvPr>
        </p:nvSpPr>
        <p:spPr bwMode="auto">
          <a:xfrm>
            <a:off x="622300" y="1443841"/>
            <a:ext cx="113411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b="1" i="0" u="sng" strike="noStrike" cap="none" normalizeH="0" baseline="0" dirty="0">
                <a:ln>
                  <a:noFill/>
                </a:ln>
                <a:solidFill>
                  <a:schemeClr val="tx1"/>
                </a:solidFill>
                <a:effectLst/>
                <a:latin typeface="Arial" panose="020B0604020202020204" pitchFamily="34" charset="0"/>
              </a:rPr>
              <a:t>Derecho – August 2020 (Iowa, Illinois, Indiana)</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1" i="0" u="sng"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1" i="0" u="none" strike="noStrike" cap="none" normalizeH="0" baseline="0" dirty="0">
                <a:ln>
                  <a:noFill/>
                </a:ln>
                <a:solidFill>
                  <a:schemeClr val="tx1"/>
                </a:solidFill>
                <a:effectLst/>
                <a:latin typeface="Arial" panose="020B0604020202020204" pitchFamily="34" charset="0"/>
              </a:rPr>
              <a:t>Event</a:t>
            </a:r>
            <a:r>
              <a:rPr kumimoji="0" lang="en-US" altLang="en-US" b="0" i="0" u="none" strike="noStrike" cap="none" normalizeH="0" baseline="0" dirty="0">
                <a:ln>
                  <a:noFill/>
                </a:ln>
                <a:solidFill>
                  <a:schemeClr val="tx1"/>
                </a:solidFill>
                <a:effectLst/>
                <a:latin typeface="Arial" panose="020B0604020202020204" pitchFamily="34" charset="0"/>
              </a:rPr>
              <a:t>: A powerful derecho, a widespread, long-lived windstorm, swept across the Midwest with hurricane-force winds up to 140 mph.</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1" i="0" u="none" strike="noStrike" cap="none" normalizeH="0" baseline="0" dirty="0">
                <a:ln>
                  <a:noFill/>
                </a:ln>
                <a:solidFill>
                  <a:schemeClr val="tx1"/>
                </a:solidFill>
                <a:effectLst/>
                <a:latin typeface="Arial" panose="020B0604020202020204" pitchFamily="34" charset="0"/>
              </a:rPr>
              <a:t>Impact</a:t>
            </a:r>
            <a:r>
              <a:rPr kumimoji="0" lang="en-US" altLang="en-US" b="0" i="0" u="none" strike="noStrike" cap="none" normalizeH="0" baseline="0" dirty="0">
                <a:ln>
                  <a:noFill/>
                </a:ln>
                <a:solidFill>
                  <a:schemeClr val="tx1"/>
                </a:solidFill>
                <a:effectLst/>
                <a:latin typeface="Arial" panose="020B0604020202020204" pitchFamily="34" charset="0"/>
              </a:rPr>
              <a:t>: The storm caused extensive damage to crops, homes, and businesses, particularly in Iowa. It knocked out power to millions, destroyed grain bins, and caused nearly $11 billion in damages, making it one of the costliest weather events in U.S. history.</a:t>
            </a:r>
          </a:p>
        </p:txBody>
      </p:sp>
    </p:spTree>
    <p:extLst>
      <p:ext uri="{BB962C8B-B14F-4D97-AF65-F5344CB8AC3E}">
        <p14:creationId xmlns:p14="http://schemas.microsoft.com/office/powerpoint/2010/main" val="2333071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3651-A9B1-6D9A-4EB4-B68208597CE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F0FDB6C-6001-B068-9A6F-70AEF6124E11}"/>
              </a:ext>
            </a:extLst>
          </p:cNvPr>
          <p:cNvSpPr>
            <a:spLocks noGrp="1"/>
          </p:cNvSpPr>
          <p:nvPr>
            <p:ph type="sldNum" sz="quarter" idx="12"/>
          </p:nvPr>
        </p:nvSpPr>
        <p:spPr/>
        <p:txBody>
          <a:bodyPr/>
          <a:lstStyle/>
          <a:p>
            <a:fld id="{02E904B5-54B8-864F-8BB3-16E49652009E}" type="slidenum">
              <a:rPr lang="en-US" smtClean="0"/>
              <a:pPr/>
              <a:t>17</a:t>
            </a:fld>
            <a:endParaRPr lang="en-US" dirty="0"/>
          </a:p>
        </p:txBody>
      </p:sp>
      <p:sp>
        <p:nvSpPr>
          <p:cNvPr id="4" name="Content Placeholder 3">
            <a:extLst>
              <a:ext uri="{FF2B5EF4-FFF2-40B4-BE49-F238E27FC236}">
                <a16:creationId xmlns:a16="http://schemas.microsoft.com/office/drawing/2014/main" id="{BA567B45-B9DC-1633-53C6-73B8CE077524}"/>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B4D1C791-A3CE-8226-0743-C3B1E2DE1487}"/>
              </a:ext>
            </a:extLst>
          </p:cNvPr>
          <p:cNvSpPr>
            <a:spLocks noGrp="1"/>
          </p:cNvSpPr>
          <p:nvPr>
            <p:ph sz="half" idx="13"/>
          </p:nvPr>
        </p:nvSpPr>
        <p:spPr/>
        <p:txBody>
          <a:bodyPr/>
          <a:lstStyle/>
          <a:p>
            <a:endParaRPr lang="en-US"/>
          </a:p>
        </p:txBody>
      </p:sp>
      <p:pic>
        <p:nvPicPr>
          <p:cNvPr id="10242" name="Picture 2" descr="NOAA: Spring brings flood risk for Mississippi River basin">
            <a:extLst>
              <a:ext uri="{FF2B5EF4-FFF2-40B4-BE49-F238E27FC236}">
                <a16:creationId xmlns:a16="http://schemas.microsoft.com/office/drawing/2014/main" id="{C4A3181D-CAD6-B15B-592C-37D6595611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85" t="4327" r="3572" b="3572"/>
          <a:stretch/>
        </p:blipFill>
        <p:spPr bwMode="auto">
          <a:xfrm>
            <a:off x="369609" y="10802"/>
            <a:ext cx="9232900" cy="68583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ississippi flood approaching, and topping, 1993 levels in some places">
            <a:extLst>
              <a:ext uri="{FF2B5EF4-FFF2-40B4-BE49-F238E27FC236}">
                <a16:creationId xmlns:a16="http://schemas.microsoft.com/office/drawing/2014/main" id="{A1150228-0853-8F67-7D46-B191DCA2F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97" y="0"/>
            <a:ext cx="11823704" cy="68471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Officials: Actions in wake of '93 flood ease flood damage | The Seattle  Times">
            <a:extLst>
              <a:ext uri="{FF2B5EF4-FFF2-40B4-BE49-F238E27FC236}">
                <a16:creationId xmlns:a16="http://schemas.microsoft.com/office/drawing/2014/main" id="{9E5F8356-8092-8F0D-3CF4-3103CA587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96" y="-21981"/>
            <a:ext cx="11823704" cy="683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2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FFCEA7-1C86-EB34-F116-C742D19047D5}"/>
              </a:ext>
            </a:extLst>
          </p:cNvPr>
          <p:cNvSpPr>
            <a:spLocks noGrp="1"/>
          </p:cNvSpPr>
          <p:nvPr>
            <p:ph type="sldNum" sz="quarter" idx="12"/>
          </p:nvPr>
        </p:nvSpPr>
        <p:spPr/>
        <p:txBody>
          <a:bodyPr/>
          <a:lstStyle/>
          <a:p>
            <a:fld id="{02E904B5-54B8-864F-8BB3-16E49652009E}" type="slidenum">
              <a:rPr lang="en-US" smtClean="0"/>
              <a:pPr/>
              <a:t>18</a:t>
            </a:fld>
            <a:endParaRPr lang="en-US" dirty="0"/>
          </a:p>
        </p:txBody>
      </p:sp>
      <p:sp>
        <p:nvSpPr>
          <p:cNvPr id="4" name="Content Placeholder 3">
            <a:extLst>
              <a:ext uri="{FF2B5EF4-FFF2-40B4-BE49-F238E27FC236}">
                <a16:creationId xmlns:a16="http://schemas.microsoft.com/office/drawing/2014/main" id="{88FF1696-C313-CF45-FE5E-69F062639EC1}"/>
              </a:ext>
            </a:extLst>
          </p:cNvPr>
          <p:cNvSpPr>
            <a:spLocks noGrp="1"/>
          </p:cNvSpPr>
          <p:nvPr>
            <p:ph sz="half" idx="1"/>
          </p:nvPr>
        </p:nvSpPr>
        <p:spPr>
          <a:xfrm>
            <a:off x="838200" y="965201"/>
            <a:ext cx="10922000" cy="4871406"/>
          </a:xfrm>
        </p:spPr>
        <p:txBody>
          <a:bodyPr>
            <a:normAutofit/>
          </a:bodyPr>
          <a:lstStyle/>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1" i="0" u="sng" strike="noStrike" cap="none" normalizeH="0" baseline="0" dirty="0">
                <a:ln>
                  <a:noFill/>
                </a:ln>
                <a:solidFill>
                  <a:schemeClr val="tx1"/>
                </a:solidFill>
                <a:effectLst/>
                <a:latin typeface="Arial" panose="020B0604020202020204" pitchFamily="34" charset="0"/>
              </a:rPr>
              <a:t>Mississippi River Flooding – Spring 2019 (Iowa, Missouri, Illinois)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sng"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1" i="0" u="none" strike="noStrike" cap="none" normalizeH="0" baseline="0" dirty="0">
                <a:ln>
                  <a:noFill/>
                </a:ln>
                <a:solidFill>
                  <a:schemeClr val="tx1"/>
                </a:solidFill>
                <a:effectLst/>
                <a:latin typeface="Arial" panose="020B0604020202020204" pitchFamily="34" charset="0"/>
              </a:rPr>
              <a:t>Event</a:t>
            </a:r>
            <a:r>
              <a:rPr kumimoji="0" lang="en-US" altLang="en-US" b="0" i="0" u="none" strike="noStrike" cap="none" normalizeH="0" baseline="0" dirty="0">
                <a:ln>
                  <a:noFill/>
                </a:ln>
                <a:solidFill>
                  <a:schemeClr val="tx1"/>
                </a:solidFill>
                <a:effectLst/>
                <a:latin typeface="Arial" panose="020B0604020202020204" pitchFamily="34" charset="0"/>
              </a:rPr>
              <a:t>: Prolonged and severe flooding along the Mississippi River and its tributaries, caused by heavy rainfall and rapid snowmelt.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1" i="0" u="none" strike="noStrike" cap="none" normalizeH="0" baseline="0" dirty="0">
                <a:ln>
                  <a:noFill/>
                </a:ln>
                <a:solidFill>
                  <a:schemeClr val="tx1"/>
                </a:solidFill>
                <a:effectLst/>
                <a:latin typeface="Arial" panose="020B0604020202020204" pitchFamily="34" charset="0"/>
              </a:rPr>
              <a:t>Impact</a:t>
            </a:r>
            <a:r>
              <a:rPr kumimoji="0" lang="en-US" altLang="en-US" b="0" i="0" u="none" strike="noStrike" cap="none" normalizeH="0" baseline="0" dirty="0">
                <a:ln>
                  <a:noFill/>
                </a:ln>
                <a:solidFill>
                  <a:schemeClr val="tx1"/>
                </a:solidFill>
                <a:effectLst/>
                <a:latin typeface="Arial" panose="020B0604020202020204" pitchFamily="34" charset="0"/>
              </a:rPr>
              <a:t>: The flooding breached levees, submerged towns, and disrupted agriculture, resulting in billions of dollars in damages. It was one of the longest-lasting flood events, impacting communities for months.</a:t>
            </a:r>
          </a:p>
          <a:p>
            <a:endParaRPr lang="en-US" dirty="0"/>
          </a:p>
        </p:txBody>
      </p:sp>
    </p:spTree>
    <p:extLst>
      <p:ext uri="{BB962C8B-B14F-4D97-AF65-F5344CB8AC3E}">
        <p14:creationId xmlns:p14="http://schemas.microsoft.com/office/powerpoint/2010/main" val="3368808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map of the United States colored by Wildfire Risk Index ratings. Wildfire risk is possible and prevalent across the United States with concentrated risk in western states and Florida. For full results, see the National Risk Index Map webpage.">
            <a:extLst>
              <a:ext uri="{FF2B5EF4-FFF2-40B4-BE49-F238E27FC236}">
                <a16:creationId xmlns:a16="http://schemas.microsoft.com/office/drawing/2014/main" id="{46F1E0AF-9A90-0524-C738-1CE9F8E39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8"/>
          <a:stretch/>
        </p:blipFill>
        <p:spPr bwMode="auto">
          <a:xfrm>
            <a:off x="285657" y="0"/>
            <a:ext cx="1189712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1684CF-F2B5-AF28-8E8C-5A26310CCA6E}"/>
              </a:ext>
            </a:extLst>
          </p:cNvPr>
          <p:cNvSpPr>
            <a:spLocks noGrp="1"/>
          </p:cNvSpPr>
          <p:nvPr>
            <p:ph type="title"/>
          </p:nvPr>
        </p:nvSpPr>
        <p:spPr>
          <a:xfrm>
            <a:off x="-723900" y="-289242"/>
            <a:ext cx="10515600" cy="1325563"/>
          </a:xfrm>
        </p:spPr>
        <p:txBody>
          <a:bodyPr/>
          <a:lstStyle/>
          <a:p>
            <a:pPr algn="r"/>
            <a:r>
              <a:rPr lang="en-US" dirty="0"/>
              <a:t>U.S. Wildfires 2023</a:t>
            </a:r>
          </a:p>
        </p:txBody>
      </p:sp>
      <p:sp>
        <p:nvSpPr>
          <p:cNvPr id="3" name="Slide Number Placeholder 2">
            <a:extLst>
              <a:ext uri="{FF2B5EF4-FFF2-40B4-BE49-F238E27FC236}">
                <a16:creationId xmlns:a16="http://schemas.microsoft.com/office/drawing/2014/main" id="{79D60CAA-A734-B4CC-71A2-0E8B15054081}"/>
              </a:ext>
            </a:extLst>
          </p:cNvPr>
          <p:cNvSpPr>
            <a:spLocks noGrp="1"/>
          </p:cNvSpPr>
          <p:nvPr>
            <p:ph type="sldNum" sz="quarter" idx="12"/>
          </p:nvPr>
        </p:nvSpPr>
        <p:spPr/>
        <p:txBody>
          <a:bodyPr/>
          <a:lstStyle/>
          <a:p>
            <a:fld id="{02E904B5-54B8-864F-8BB3-16E49652009E}" type="slidenum">
              <a:rPr lang="en-US" smtClean="0"/>
              <a:pPr/>
              <a:t>19</a:t>
            </a:fld>
            <a:endParaRPr lang="en-US" dirty="0"/>
          </a:p>
        </p:txBody>
      </p:sp>
    </p:spTree>
    <p:extLst>
      <p:ext uri="{BB962C8B-B14F-4D97-AF65-F5344CB8AC3E}">
        <p14:creationId xmlns:p14="http://schemas.microsoft.com/office/powerpoint/2010/main" val="171004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203F107-652D-48B2-9FB2-DA87C99F80CF}"/>
              </a:ext>
            </a:extLst>
          </p:cNvPr>
          <p:cNvSpPr>
            <a:spLocks noGrp="1"/>
          </p:cNvSpPr>
          <p:nvPr>
            <p:ph type="title"/>
          </p:nvPr>
        </p:nvSpPr>
        <p:spPr>
          <a:xfrm>
            <a:off x="102409" y="85085"/>
            <a:ext cx="7391399" cy="1325563"/>
          </a:xfrm>
        </p:spPr>
        <p:txBody>
          <a:bodyPr vert="horz" lIns="91440" tIns="45720" rIns="91440" bIns="45720" rtlCol="0" anchor="ctr">
            <a:normAutofit/>
          </a:bodyPr>
          <a:lstStyle/>
          <a:p>
            <a:pPr marL="0" marR="0" lvl="0" indent="0" fontAlgn="b">
              <a:spcAft>
                <a:spcPct val="0"/>
              </a:spcAft>
              <a:buClrTx/>
              <a:buSzTx/>
              <a:tabLst/>
            </a:pPr>
            <a:r>
              <a:rPr kumimoji="0" lang="en-US" altLang="en-US" b="1" i="0" u="none" strike="noStrike" cap="none" normalizeH="0" baseline="0" dirty="0">
                <a:ln>
                  <a:noFill/>
                </a:ln>
                <a:solidFill>
                  <a:schemeClr val="tx1"/>
                </a:solidFill>
                <a:effectLst/>
                <a:latin typeface="+mj-lt"/>
                <a:ea typeface="+mj-ea"/>
                <a:cs typeface="+mj-cs"/>
              </a:rPr>
              <a:t>Introduction to Jennifer </a:t>
            </a:r>
          </a:p>
        </p:txBody>
      </p:sp>
      <p:sp>
        <p:nvSpPr>
          <p:cNvPr id="31" name="Freeform: Shape 3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519DFBE-1C41-4036-BADD-5EC2D624FDF0}"/>
              </a:ext>
            </a:extLst>
          </p:cNvPr>
          <p:cNvSpPr>
            <a:spLocks noGrp="1"/>
          </p:cNvSpPr>
          <p:nvPr>
            <p:ph sz="half" idx="14"/>
          </p:nvPr>
        </p:nvSpPr>
        <p:spPr>
          <a:xfrm>
            <a:off x="102409" y="1308100"/>
            <a:ext cx="6647191" cy="5549900"/>
          </a:xfrm>
        </p:spPr>
        <p:txBody>
          <a:bodyPr vert="horz" lIns="91440" tIns="45720" rIns="91440" bIns="45720" rtlCol="0">
            <a:normAutofit lnSpcReduction="10000"/>
          </a:bodyPr>
          <a:lstStyle/>
          <a:p>
            <a:pPr marL="0">
              <a:buFont typeface="Arial" panose="020B0604020202020204" pitchFamily="34" charset="0"/>
              <a:buChar char="•"/>
            </a:pPr>
            <a:r>
              <a:rPr lang="en-US" b="0" i="0" dirty="0">
                <a:effectLst/>
                <a:highlight>
                  <a:srgbClr val="FFFFFF"/>
                </a:highlight>
                <a:latin typeface="+mn-lt"/>
                <a:ea typeface="+mn-ea"/>
                <a:cs typeface="+mn-cs"/>
              </a:rPr>
              <a:t>Jennifer (AKA the DISASTER QUEEN), Resides in the Greater Chicago area, &amp; is the Director of Commercial National Accounts Disaster Recovery Traveling all 50 states for a large business recovery firm. </a:t>
            </a:r>
          </a:p>
          <a:p>
            <a:pPr marL="0">
              <a:buFont typeface="Arial" panose="020B0604020202020204" pitchFamily="34" charset="0"/>
              <a:buChar char="•"/>
            </a:pPr>
            <a:r>
              <a:rPr lang="en-US" b="0" i="0" dirty="0">
                <a:effectLst/>
                <a:highlight>
                  <a:srgbClr val="FFFFFF"/>
                </a:highlight>
                <a:latin typeface="+mn-lt"/>
                <a:ea typeface="+mn-ea"/>
                <a:cs typeface="+mn-cs"/>
              </a:rPr>
              <a:t>From fire and water damage restoration, to mold remediation and beyond, our team utilizes cutting-edge technology and industry best practices to deliver efficient and effective solutions. </a:t>
            </a:r>
          </a:p>
          <a:p>
            <a:pPr marL="0">
              <a:buFont typeface="Arial" panose="020B0604020202020204" pitchFamily="34" charset="0"/>
              <a:buChar char="•"/>
            </a:pPr>
            <a:r>
              <a:rPr lang="en-US" b="0" i="0" dirty="0">
                <a:effectLst/>
                <a:highlight>
                  <a:srgbClr val="FFFFFF"/>
                </a:highlight>
                <a:latin typeface="+mn-lt"/>
                <a:ea typeface="+mn-ea"/>
                <a:cs typeface="+mn-cs"/>
              </a:rPr>
              <a:t>Her Team’s focus is a swift response in times of crisis, and </a:t>
            </a:r>
            <a:r>
              <a:rPr lang="en-US" b="0" i="0" dirty="0" err="1">
                <a:effectLst/>
                <a:highlight>
                  <a:srgbClr val="FFFFFF"/>
                </a:highlight>
                <a:latin typeface="+mn-lt"/>
                <a:ea typeface="+mn-ea"/>
                <a:cs typeface="+mn-cs"/>
              </a:rPr>
              <a:t>strive’s</a:t>
            </a:r>
            <a:r>
              <a:rPr lang="en-US" b="0" i="0" dirty="0">
                <a:effectLst/>
                <a:highlight>
                  <a:srgbClr val="FFFFFF"/>
                </a:highlight>
                <a:latin typeface="+mn-lt"/>
                <a:ea typeface="+mn-ea"/>
                <a:cs typeface="+mn-cs"/>
              </a:rPr>
              <a:t> to provide prompt and reliable assistance to our clients.</a:t>
            </a:r>
          </a:p>
        </p:txBody>
      </p:sp>
      <p:sp>
        <p:nvSpPr>
          <p:cNvPr id="33" name="Oval 3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8" name="Picture 2" descr="Profile photo of Jennifer Olson">
            <a:extLst>
              <a:ext uri="{FF2B5EF4-FFF2-40B4-BE49-F238E27FC236}">
                <a16:creationId xmlns:a16="http://schemas.microsoft.com/office/drawing/2014/main" id="{B0A85807-2619-BB8C-8D2F-2A4F8FAA9B42}"/>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r="5" b="5"/>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9" name="Straight Connector 3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5BC58791-D6DF-48D9-8652-A2E2DEC5DAB2}"/>
              </a:ext>
            </a:extLst>
          </p:cNvPr>
          <p:cNvSpPr>
            <a:spLocks noGrp="1"/>
          </p:cNvSpPr>
          <p:nvPr>
            <p:ph type="sldNum" sz="quarter" idx="12"/>
          </p:nvPr>
        </p:nvSpPr>
        <p:spPr>
          <a:xfrm>
            <a:off x="8610600" y="6356349"/>
            <a:ext cx="2743200" cy="365125"/>
          </a:xfrm>
        </p:spPr>
        <p:txBody>
          <a:bodyPr vert="horz" lIns="91440" tIns="45720" rIns="91440" bIns="45720" rtlCol="0" anchor="ctr">
            <a:normAutofit/>
          </a:bodyPr>
          <a:lstStyle/>
          <a:p>
            <a:pPr algn="r" defTabSz="914400">
              <a:spcAft>
                <a:spcPts val="600"/>
              </a:spcAft>
              <a:defRPr/>
            </a:pPr>
            <a:fld id="{FE64FAF0-67D6-8641-82FF-792E6360F5A5}" type="slidenum">
              <a:rPr lang="en-US" smtClean="0">
                <a:solidFill>
                  <a:prstClr val="black">
                    <a:tint val="75000"/>
                  </a:prstClr>
                </a:solidFill>
                <a:latin typeface="Calibri" panose="020F0502020204030204"/>
              </a:rPr>
              <a:pPr algn="r" defTabSz="914400">
                <a:spcAft>
                  <a:spcPts val="600"/>
                </a:spcAft>
                <a:defRPr/>
              </a:pPr>
              <a:t>2</a:t>
            </a:fld>
            <a:endParaRPr lang="en-US">
              <a:solidFill>
                <a:prstClr val="black">
                  <a:tint val="75000"/>
                </a:prstClr>
              </a:solidFill>
              <a:latin typeface="Calibri" panose="020F0502020204030204"/>
            </a:endParaRPr>
          </a:p>
        </p:txBody>
      </p:sp>
      <p:sp>
        <p:nvSpPr>
          <p:cNvPr id="43" name="Freeform: Shape 4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816975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84CF-F2B5-AF28-8E8C-5A26310CCA6E}"/>
              </a:ext>
            </a:extLst>
          </p:cNvPr>
          <p:cNvSpPr>
            <a:spLocks noGrp="1"/>
          </p:cNvSpPr>
          <p:nvPr>
            <p:ph type="title"/>
          </p:nvPr>
        </p:nvSpPr>
        <p:spPr>
          <a:xfrm>
            <a:off x="422823" y="93356"/>
            <a:ext cx="10930977" cy="1325563"/>
          </a:xfrm>
        </p:spPr>
        <p:txBody>
          <a:bodyPr/>
          <a:lstStyle/>
          <a:p>
            <a:r>
              <a:rPr lang="en-US" dirty="0"/>
              <a:t>Wildfires spread across the Nation</a:t>
            </a:r>
          </a:p>
        </p:txBody>
      </p:sp>
      <p:sp>
        <p:nvSpPr>
          <p:cNvPr id="3" name="Slide Number Placeholder 2">
            <a:extLst>
              <a:ext uri="{FF2B5EF4-FFF2-40B4-BE49-F238E27FC236}">
                <a16:creationId xmlns:a16="http://schemas.microsoft.com/office/drawing/2014/main" id="{79D60CAA-A734-B4CC-71A2-0E8B15054081}"/>
              </a:ext>
            </a:extLst>
          </p:cNvPr>
          <p:cNvSpPr>
            <a:spLocks noGrp="1"/>
          </p:cNvSpPr>
          <p:nvPr>
            <p:ph type="sldNum" sz="quarter" idx="12"/>
          </p:nvPr>
        </p:nvSpPr>
        <p:spPr/>
        <p:txBody>
          <a:bodyPr/>
          <a:lstStyle/>
          <a:p>
            <a:fld id="{02E904B5-54B8-864F-8BB3-16E49652009E}" type="slidenum">
              <a:rPr lang="en-US" smtClean="0"/>
              <a:pPr/>
              <a:t>20</a:t>
            </a:fld>
            <a:endParaRPr lang="en-US" dirty="0"/>
          </a:p>
        </p:txBody>
      </p:sp>
      <p:sp>
        <p:nvSpPr>
          <p:cNvPr id="4" name="Content Placeholder 3">
            <a:extLst>
              <a:ext uri="{FF2B5EF4-FFF2-40B4-BE49-F238E27FC236}">
                <a16:creationId xmlns:a16="http://schemas.microsoft.com/office/drawing/2014/main" id="{9CCBB45B-B4BA-355A-5104-56DBB318C9F7}"/>
              </a:ext>
            </a:extLst>
          </p:cNvPr>
          <p:cNvSpPr>
            <a:spLocks noGrp="1"/>
          </p:cNvSpPr>
          <p:nvPr>
            <p:ph sz="half" idx="1"/>
          </p:nvPr>
        </p:nvSpPr>
        <p:spPr/>
        <p:txBody>
          <a:bodyPr/>
          <a:lstStyle/>
          <a:p>
            <a:pPr marL="457200" lvl="1" indent="0">
              <a:buNone/>
            </a:pPr>
            <a:endParaRPr lang="en-US" dirty="0"/>
          </a:p>
          <a:p>
            <a:pPr lvl="1"/>
            <a:endParaRPr lang="en-US" dirty="0"/>
          </a:p>
        </p:txBody>
      </p:sp>
      <p:sp>
        <p:nvSpPr>
          <p:cNvPr id="5" name="Content Placeholder 4">
            <a:extLst>
              <a:ext uri="{FF2B5EF4-FFF2-40B4-BE49-F238E27FC236}">
                <a16:creationId xmlns:a16="http://schemas.microsoft.com/office/drawing/2014/main" id="{0FEBBC83-1C45-2300-FFC1-7D38524C863F}"/>
              </a:ext>
            </a:extLst>
          </p:cNvPr>
          <p:cNvSpPr>
            <a:spLocks noGrp="1"/>
          </p:cNvSpPr>
          <p:nvPr>
            <p:ph sz="half" idx="13"/>
          </p:nvPr>
        </p:nvSpPr>
        <p:spPr>
          <a:xfrm>
            <a:off x="6832600" y="1438294"/>
            <a:ext cx="5181600" cy="5305807"/>
          </a:xfrm>
        </p:spPr>
        <p:txBody>
          <a:bodyPr>
            <a:normAutofit/>
          </a:bodyPr>
          <a:lstStyle/>
          <a:p>
            <a:r>
              <a:rPr lang="en-US" dirty="0"/>
              <a:t>If your business location isn’t in the path of the immense fire damage &amp; destruction, the dispersion may certainly have the potential to reach your area.</a:t>
            </a:r>
          </a:p>
          <a:p>
            <a:pPr lvl="1"/>
            <a:r>
              <a:rPr lang="en-US" dirty="0"/>
              <a:t>Poor Air Quality for outdoor workers and livestock.</a:t>
            </a:r>
          </a:p>
          <a:p>
            <a:pPr lvl="1"/>
            <a:r>
              <a:rPr lang="en-US" dirty="0"/>
              <a:t>Restriction of commerce due to logistics disruptions on goods across the affected area(s).</a:t>
            </a:r>
          </a:p>
          <a:p>
            <a:pPr lvl="1"/>
            <a:endParaRPr lang="en-US" dirty="0"/>
          </a:p>
          <a:p>
            <a:pPr lvl="1"/>
            <a:endParaRPr lang="en-US" dirty="0"/>
          </a:p>
          <a:p>
            <a:pPr lvl="1"/>
            <a:endParaRPr lang="en-US" dirty="0"/>
          </a:p>
          <a:p>
            <a:endParaRPr lang="en-US" dirty="0"/>
          </a:p>
        </p:txBody>
      </p:sp>
      <p:pic>
        <p:nvPicPr>
          <p:cNvPr id="7" name="Picture 6">
            <a:extLst>
              <a:ext uri="{FF2B5EF4-FFF2-40B4-BE49-F238E27FC236}">
                <a16:creationId xmlns:a16="http://schemas.microsoft.com/office/drawing/2014/main" id="{BF9042E6-ED25-62F9-4F77-8AD49DB6FAEF}"/>
              </a:ext>
            </a:extLst>
          </p:cNvPr>
          <p:cNvPicPr>
            <a:picLocks noChangeAspect="1"/>
          </p:cNvPicPr>
          <p:nvPr/>
        </p:nvPicPr>
        <p:blipFill>
          <a:blip r:embed="rId2"/>
          <a:srcRect l="8366" t="23473"/>
          <a:stretch/>
        </p:blipFill>
        <p:spPr>
          <a:xfrm>
            <a:off x="422823" y="1418919"/>
            <a:ext cx="6409777" cy="5325182"/>
          </a:xfrm>
          <a:prstGeom prst="rect">
            <a:avLst/>
          </a:prstGeom>
        </p:spPr>
      </p:pic>
    </p:spTree>
    <p:extLst>
      <p:ext uri="{BB962C8B-B14F-4D97-AF65-F5344CB8AC3E}">
        <p14:creationId xmlns:p14="http://schemas.microsoft.com/office/powerpoint/2010/main" val="384605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98B6-23A7-63E8-B418-CF3E5AEB461C}"/>
              </a:ext>
            </a:extLst>
          </p:cNvPr>
          <p:cNvSpPr>
            <a:spLocks noGrp="1"/>
          </p:cNvSpPr>
          <p:nvPr>
            <p:ph type="title"/>
          </p:nvPr>
        </p:nvSpPr>
        <p:spPr/>
        <p:txBody>
          <a:bodyPr>
            <a:normAutofit fontScale="90000"/>
          </a:bodyPr>
          <a:lstStyle/>
          <a:p>
            <a:pPr algn="ctr"/>
            <a:r>
              <a:rPr lang="en-US" dirty="0"/>
              <a:t>“Hello, 911?! We have a serious problem, Please send HELP!”</a:t>
            </a:r>
          </a:p>
        </p:txBody>
      </p:sp>
    </p:spTree>
    <p:extLst>
      <p:ext uri="{BB962C8B-B14F-4D97-AF65-F5344CB8AC3E}">
        <p14:creationId xmlns:p14="http://schemas.microsoft.com/office/powerpoint/2010/main" val="2274599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descr="10 Ways to Teach About 9/11 With The New York Times - The New York Times">
            <a:extLst>
              <a:ext uri="{FF2B5EF4-FFF2-40B4-BE49-F238E27FC236}">
                <a16:creationId xmlns:a16="http://schemas.microsoft.com/office/drawing/2014/main" id="{34E6EDAC-FD37-E428-4268-63CC42A15E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48" t="12690" r="-1" b="18336"/>
          <a:stretch/>
        </p:blipFill>
        <p:spPr bwMode="auto">
          <a:xfrm>
            <a:off x="4114800" y="10"/>
            <a:ext cx="8077200" cy="307717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5362" name="Picture 2" descr="9/11 shaped the U.S. in unimaginable ways. This class helps Gen Z students  grasp how - Berkeley News">
            <a:extLst>
              <a:ext uri="{FF2B5EF4-FFF2-40B4-BE49-F238E27FC236}">
                <a16:creationId xmlns:a16="http://schemas.microsoft.com/office/drawing/2014/main" id="{B938F722-8C47-9977-BE6D-BC17081396D8}"/>
              </a:ext>
            </a:extLst>
          </p:cNvPr>
          <p:cNvPicPr>
            <a:picLocks noGrp="1" noChangeAspect="1" noChangeArrowheads="1"/>
          </p:cNvPicPr>
          <p:nvPr>
            <p:ph sz="half" idx="14"/>
          </p:nvPr>
        </p:nvPicPr>
        <p:blipFill>
          <a:blip r:embed="rId4">
            <a:extLst>
              <a:ext uri="{28A0092B-C50C-407E-A947-70E740481C1C}">
                <a14:useLocalDpi xmlns:a14="http://schemas.microsoft.com/office/drawing/2010/main" val="0"/>
              </a:ext>
            </a:extLst>
          </a:blip>
          <a:srcRect t="18153" r="-2" b="-2"/>
          <a:stretch/>
        </p:blipFill>
        <p:spPr bwMode="auto">
          <a:xfrm>
            <a:off x="3955925" y="3060679"/>
            <a:ext cx="8236075" cy="379182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5371" name="Freeform: Shape 15370">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373" name="Freeform: Shape 15372">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C39DF9E-A854-5B72-19D6-93C348D849E5}"/>
              </a:ext>
            </a:extLst>
          </p:cNvPr>
          <p:cNvSpPr>
            <a:spLocks noGrp="1"/>
          </p:cNvSpPr>
          <p:nvPr>
            <p:ph type="title"/>
          </p:nvPr>
        </p:nvSpPr>
        <p:spPr>
          <a:xfrm>
            <a:off x="438912" y="771988"/>
            <a:ext cx="5428488" cy="3707419"/>
          </a:xfrm>
        </p:spPr>
        <p:txBody>
          <a:bodyPr vert="horz" lIns="91440" tIns="45720" rIns="91440" bIns="45720" rtlCol="0" anchor="b">
            <a:normAutofit fontScale="90000"/>
          </a:bodyPr>
          <a:lstStyle/>
          <a:p>
            <a:r>
              <a:rPr lang="en-US" sz="4600" kern="1200" dirty="0">
                <a:solidFill>
                  <a:schemeClr val="tx1"/>
                </a:solidFill>
                <a:latin typeface="+mj-lt"/>
                <a:ea typeface="+mj-ea"/>
                <a:cs typeface="+mj-cs"/>
              </a:rPr>
              <a:t>Human caused incidents that impact the business. Big or small, how do we prepare for them all?</a:t>
            </a:r>
          </a:p>
        </p:txBody>
      </p:sp>
      <p:sp>
        <p:nvSpPr>
          <p:cNvPr id="15375" name="Rectangle 15374">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5377" name="Rectangle 15376">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1D02456-AF98-0258-44E7-67BF3791976B}"/>
              </a:ext>
            </a:extLst>
          </p:cNvPr>
          <p:cNvSpPr>
            <a:spLocks noGrp="1"/>
          </p:cNvSpPr>
          <p:nvPr>
            <p:ph type="sldNum" sz="quarter" idx="12"/>
          </p:nvPr>
        </p:nvSpPr>
        <p:spPr>
          <a:xfrm>
            <a:off x="10345032" y="6356350"/>
            <a:ext cx="1408055" cy="365125"/>
          </a:xfrm>
        </p:spPr>
        <p:txBody>
          <a:bodyPr vert="horz" lIns="91440" tIns="45720" rIns="91440" bIns="45720" rtlCol="0" anchor="ctr">
            <a:normAutofit/>
          </a:bodyPr>
          <a:lstStyle/>
          <a:p>
            <a:pPr algn="r" defTabSz="914400">
              <a:spcAft>
                <a:spcPts val="600"/>
              </a:spcAft>
            </a:pPr>
            <a:fld id="{FE64FAF0-67D6-8641-82FF-792E6360F5A5}" type="slidenum">
              <a:rPr lang="en-US">
                <a:solidFill>
                  <a:schemeClr val="bg1"/>
                </a:solidFill>
              </a:rPr>
              <a:pPr algn="r" defTabSz="914400">
                <a:spcAft>
                  <a:spcPts val="600"/>
                </a:spcAft>
              </a:pPr>
              <a:t>22</a:t>
            </a:fld>
            <a:endParaRPr lang="en-US">
              <a:solidFill>
                <a:schemeClr val="bg1"/>
              </a:solidFill>
            </a:endParaRPr>
          </a:p>
        </p:txBody>
      </p:sp>
    </p:spTree>
    <p:extLst>
      <p:ext uri="{BB962C8B-B14F-4D97-AF65-F5344CB8AC3E}">
        <p14:creationId xmlns:p14="http://schemas.microsoft.com/office/powerpoint/2010/main" val="216336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FCD7ED-D72F-CD34-9002-13FB7BC390B7}"/>
              </a:ext>
            </a:extLst>
          </p:cNvPr>
          <p:cNvSpPr txBox="1"/>
          <p:nvPr/>
        </p:nvSpPr>
        <p:spPr>
          <a:xfrm>
            <a:off x="419100" y="58847"/>
            <a:ext cx="11544300" cy="6740307"/>
          </a:xfrm>
          <a:prstGeom prst="rect">
            <a:avLst/>
          </a:prstGeom>
          <a:noFill/>
        </p:spPr>
        <p:txBody>
          <a:bodyPr wrap="square">
            <a:spAutoFit/>
          </a:bodyPr>
          <a:lstStyle/>
          <a:p>
            <a:r>
              <a:rPr lang="en-US" sz="2400" dirty="0"/>
              <a:t>Man-made disasters are caused by human error, intent, or negligence, and can include: </a:t>
            </a:r>
          </a:p>
          <a:p>
            <a:pPr marL="342900" indent="-342900">
              <a:buFont typeface="+mj-lt"/>
              <a:buAutoNum type="arabicPeriod"/>
            </a:pPr>
            <a:r>
              <a:rPr lang="en-US" sz="2400" b="1" u="sng" dirty="0"/>
              <a:t>Terrorism: </a:t>
            </a:r>
            <a:r>
              <a:rPr lang="en-US" sz="2400" dirty="0"/>
              <a:t>The use of force or violence to intimidate, coerce, or ransom, often targeting government facilities, airports, and large cities.</a:t>
            </a:r>
          </a:p>
          <a:p>
            <a:pPr marL="342900" indent="-342900">
              <a:buFont typeface="+mj-lt"/>
              <a:buAutoNum type="arabicPeriod"/>
            </a:pPr>
            <a:r>
              <a:rPr lang="en-US" sz="2400" b="1" u="sng" dirty="0"/>
              <a:t>Hazardous materials spills: </a:t>
            </a:r>
            <a:r>
              <a:rPr lang="en-US" sz="2400" dirty="0"/>
              <a:t>The release of hazardous materials, such as oil or chemicals.</a:t>
            </a:r>
          </a:p>
          <a:p>
            <a:pPr marL="342900" indent="-342900">
              <a:buFont typeface="+mj-lt"/>
              <a:buAutoNum type="arabicPeriod"/>
            </a:pPr>
            <a:r>
              <a:rPr lang="en-US" sz="2400" b="1" u="sng" dirty="0"/>
              <a:t>Transportation accidents: </a:t>
            </a:r>
            <a:r>
              <a:rPr lang="en-US" sz="2400" dirty="0"/>
              <a:t>Mass transit accidents involving airplanes, boats, trains, trucks, and automobiles.</a:t>
            </a:r>
          </a:p>
          <a:p>
            <a:pPr marL="342900" indent="-342900">
              <a:buFont typeface="+mj-lt"/>
              <a:buAutoNum type="arabicPeriod"/>
            </a:pPr>
            <a:r>
              <a:rPr lang="en-US" sz="2400" b="1" u="sng" dirty="0"/>
              <a:t>Fires: </a:t>
            </a:r>
            <a:r>
              <a:rPr lang="en-US" sz="2400" dirty="0"/>
              <a:t>Massive urban fires that can spread quickly and become life-threatening in minutes.</a:t>
            </a:r>
          </a:p>
          <a:p>
            <a:pPr marL="342900" indent="-342900">
              <a:buFont typeface="+mj-lt"/>
              <a:buAutoNum type="arabicPeriod"/>
            </a:pPr>
            <a:r>
              <a:rPr lang="en-US" sz="2400" b="1" u="sng" dirty="0"/>
              <a:t>Nuclear power plant accidents: </a:t>
            </a:r>
            <a:r>
              <a:rPr lang="en-US" sz="2400" dirty="0"/>
              <a:t>Radiation contamination from nuclear power plant accidents.</a:t>
            </a:r>
          </a:p>
          <a:p>
            <a:pPr marL="342900" indent="-342900">
              <a:buFont typeface="+mj-lt"/>
              <a:buAutoNum type="arabicPeriod"/>
            </a:pPr>
            <a:r>
              <a:rPr lang="en-US" sz="2400" b="1" u="sng" dirty="0"/>
              <a:t>Power outages: </a:t>
            </a:r>
            <a:r>
              <a:rPr lang="en-US" sz="2400" dirty="0"/>
              <a:t>Power outages caused by human error or negligence.</a:t>
            </a:r>
          </a:p>
          <a:p>
            <a:pPr marL="342900" indent="-342900">
              <a:buFont typeface="+mj-lt"/>
              <a:buAutoNum type="arabicPeriod"/>
            </a:pPr>
            <a:r>
              <a:rPr lang="en-US" sz="2400" b="1" u="sng" dirty="0"/>
              <a:t>Active shooter situations: </a:t>
            </a:r>
            <a:r>
              <a:rPr lang="en-US" sz="2400" dirty="0"/>
              <a:t>Unpredictable and quickly evolving situations that can occur in public locations.</a:t>
            </a:r>
          </a:p>
          <a:p>
            <a:pPr marL="342900" indent="-342900">
              <a:buFont typeface="+mj-lt"/>
              <a:buAutoNum type="arabicPeriod"/>
            </a:pPr>
            <a:r>
              <a:rPr lang="en-US" sz="2400" b="1" u="sng" dirty="0"/>
              <a:t>Dam or levee failures: </a:t>
            </a:r>
            <a:r>
              <a:rPr lang="en-US" sz="2400" dirty="0"/>
              <a:t>Failures of dams or levees.</a:t>
            </a:r>
          </a:p>
          <a:p>
            <a:pPr marL="342900" indent="-342900">
              <a:buFont typeface="+mj-lt"/>
              <a:buAutoNum type="arabicPeriod"/>
            </a:pPr>
            <a:r>
              <a:rPr lang="en-US" sz="2400" b="1" u="sng" dirty="0"/>
              <a:t>Bioterrorism: </a:t>
            </a:r>
            <a:r>
              <a:rPr lang="en-US" sz="2400" dirty="0"/>
              <a:t>Biological threats.</a:t>
            </a:r>
          </a:p>
          <a:p>
            <a:pPr marL="342900" indent="-342900">
              <a:buFont typeface="+mj-lt"/>
              <a:buAutoNum type="arabicPeriod"/>
            </a:pPr>
            <a:r>
              <a:rPr lang="en-US" sz="2400" b="1" u="sng" dirty="0"/>
              <a:t>Cyber-attacks: </a:t>
            </a:r>
            <a:r>
              <a:rPr lang="en-US" sz="2400" dirty="0"/>
              <a:t>Computer-based attacks.</a:t>
            </a:r>
          </a:p>
        </p:txBody>
      </p:sp>
    </p:spTree>
    <p:extLst>
      <p:ext uri="{BB962C8B-B14F-4D97-AF65-F5344CB8AC3E}">
        <p14:creationId xmlns:p14="http://schemas.microsoft.com/office/powerpoint/2010/main" val="832123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Deepwater Horizon Oil Spill Still Detectable 10 Years Later, Scientists Say  : ScienceAlert">
            <a:extLst>
              <a:ext uri="{FF2B5EF4-FFF2-40B4-BE49-F238E27FC236}">
                <a16:creationId xmlns:a16="http://schemas.microsoft.com/office/drawing/2014/main" id="{09461827-A72C-6B68-3C09-4111A112F5D5}"/>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9867" t="9091" r="33596"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5" name="Rectangle 1434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6E52666-5ECB-741C-77BD-A11319B1559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1900">
                <a:solidFill>
                  <a:schemeClr val="bg1"/>
                </a:solidFill>
                <a:latin typeface="+mj-lt"/>
                <a:ea typeface="+mj-ea"/>
                <a:cs typeface="+mj-cs"/>
              </a:rPr>
              <a:t>Some of the worst man-made disasters in US history include: Deepwater Horizon Oil Spill (2010), Exxon Valdez Oil Spill (1989), Three Mile Island (1979), Love Canal (1978), and Texas City Industrial Disaster (1947). </a:t>
            </a:r>
            <a:br>
              <a:rPr lang="en-US" sz="1900">
                <a:solidFill>
                  <a:schemeClr val="bg1"/>
                </a:solidFill>
                <a:latin typeface="+mj-lt"/>
                <a:ea typeface="+mj-ea"/>
                <a:cs typeface="+mj-cs"/>
              </a:rPr>
            </a:br>
            <a:endParaRPr lang="en-US" sz="1900">
              <a:solidFill>
                <a:schemeClr val="bg1"/>
              </a:solidFill>
              <a:latin typeface="+mj-lt"/>
              <a:ea typeface="+mj-ea"/>
              <a:cs typeface="+mj-cs"/>
            </a:endParaRPr>
          </a:p>
        </p:txBody>
      </p:sp>
      <p:sp>
        <p:nvSpPr>
          <p:cNvPr id="14347" name="Rectangle 143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49" name="Rectangle 143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5808988-7B3B-D189-94F2-774AD2517E16}"/>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lgn="r" defTabSz="914400">
              <a:spcAft>
                <a:spcPts val="600"/>
              </a:spcAft>
              <a:defRPr/>
            </a:pPr>
            <a:fld id="{FE64FAF0-67D6-8641-82FF-792E6360F5A5}" type="slidenum">
              <a:rPr lang="en-US">
                <a:solidFill>
                  <a:schemeClr val="bg1"/>
                </a:solidFill>
                <a:latin typeface="Calibri" panose="020F0502020204030204"/>
              </a:rPr>
              <a:pPr algn="r" defTabSz="914400">
                <a:spcAft>
                  <a:spcPts val="600"/>
                </a:spcAft>
                <a:defRPr/>
              </a:pPr>
              <a:t>24</a:t>
            </a:fld>
            <a:endParaRPr lang="en-US">
              <a:solidFill>
                <a:schemeClr val="bg1"/>
              </a:solidFill>
              <a:latin typeface="Calibri" panose="020F0502020204030204"/>
            </a:endParaRPr>
          </a:p>
        </p:txBody>
      </p:sp>
    </p:spTree>
    <p:extLst>
      <p:ext uri="{BB962C8B-B14F-4D97-AF65-F5344CB8AC3E}">
        <p14:creationId xmlns:p14="http://schemas.microsoft.com/office/powerpoint/2010/main" val="63953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6EFE-6853-B180-8670-E65A27CB6A90}"/>
              </a:ext>
            </a:extLst>
          </p:cNvPr>
          <p:cNvSpPr>
            <a:spLocks noGrp="1"/>
          </p:cNvSpPr>
          <p:nvPr>
            <p:ph type="title"/>
          </p:nvPr>
        </p:nvSpPr>
        <p:spPr/>
        <p:txBody>
          <a:bodyPr/>
          <a:lstStyle/>
          <a:p>
            <a:r>
              <a:rPr lang="en-US" dirty="0"/>
              <a:t>Accidental Fires</a:t>
            </a:r>
          </a:p>
        </p:txBody>
      </p:sp>
    </p:spTree>
    <p:extLst>
      <p:ext uri="{BB962C8B-B14F-4D97-AF65-F5344CB8AC3E}">
        <p14:creationId xmlns:p14="http://schemas.microsoft.com/office/powerpoint/2010/main" val="410006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Rectangle 174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Rectangle 174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Fires in US 2015">
            <a:extLst>
              <a:ext uri="{FF2B5EF4-FFF2-40B4-BE49-F238E27FC236}">
                <a16:creationId xmlns:a16="http://schemas.microsoft.com/office/drawing/2014/main" id="{B8F808DA-EF12-B129-5D75-0FBE318BA1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04039" y="-856"/>
            <a:ext cx="4783155" cy="685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40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FE1700-D4D3-7F0A-9535-8A6C0880E52D}"/>
              </a:ext>
            </a:extLst>
          </p:cNvPr>
          <p:cNvSpPr>
            <a:spLocks noGrp="1"/>
          </p:cNvSpPr>
          <p:nvPr>
            <p:ph type="title"/>
          </p:nvPr>
        </p:nvSpPr>
        <p:spPr>
          <a:xfrm>
            <a:off x="8643193" y="489507"/>
            <a:ext cx="3091607" cy="2494993"/>
          </a:xfrm>
        </p:spPr>
        <p:txBody>
          <a:bodyPr vert="horz" lIns="91440" tIns="45720" rIns="91440" bIns="45720" rtlCol="0" anchor="b">
            <a:normAutofit fontScale="90000"/>
          </a:bodyPr>
          <a:lstStyle/>
          <a:p>
            <a:r>
              <a:rPr lang="en-US" sz="4000" dirty="0">
                <a:solidFill>
                  <a:schemeClr val="tx1"/>
                </a:solidFill>
                <a:latin typeface="+mj-lt"/>
                <a:ea typeface="+mj-ea"/>
                <a:cs typeface="+mj-cs"/>
              </a:rPr>
              <a:t>Show of hands for those of you that own an EV </a:t>
            </a:r>
          </a:p>
        </p:txBody>
      </p:sp>
      <p:pic>
        <p:nvPicPr>
          <p:cNvPr id="18434" name="Picture 2" descr="Iowa firefighter shares concerns around electric vehicle fires">
            <a:extLst>
              <a:ext uri="{FF2B5EF4-FFF2-40B4-BE49-F238E27FC236}">
                <a16:creationId xmlns:a16="http://schemas.microsoft.com/office/drawing/2014/main" id="{C4A5CC39-32E6-44C9-4910-C5ACBD495C49}"/>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4796" t="-3503" r="23970" b="350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331E13-50FF-3968-9FD3-09EF7CC15C2C}"/>
              </a:ext>
            </a:extLst>
          </p:cNvPr>
          <p:cNvSpPr>
            <a:spLocks noGrp="1"/>
          </p:cNvSpPr>
          <p:nvPr>
            <p:ph sz="half" idx="14"/>
          </p:nvPr>
        </p:nvSpPr>
        <p:spPr>
          <a:xfrm>
            <a:off x="8305800" y="3429000"/>
            <a:ext cx="3632199" cy="2939493"/>
          </a:xfrm>
        </p:spPr>
        <p:txBody>
          <a:bodyPr vert="horz" lIns="91440" tIns="45720" rIns="91440" bIns="45720" rtlCol="0">
            <a:normAutofit fontScale="92500" lnSpcReduction="20000"/>
          </a:bodyPr>
          <a:lstStyle/>
          <a:p>
            <a:pPr>
              <a:buFont typeface="Arial" panose="020B0604020202020204" pitchFamily="34" charset="0"/>
              <a:buChar char="•"/>
            </a:pPr>
            <a:r>
              <a:rPr lang="en-US" sz="2400" b="0" i="0" dirty="0">
                <a:solidFill>
                  <a:srgbClr val="222222"/>
                </a:solidFill>
                <a:effectLst/>
                <a:latin typeface="Open Sans" panose="020F0502020204030204" pitchFamily="34" charset="0"/>
              </a:rPr>
              <a:t>Out of every 100,000 vehicles sold, 1,529.9 traditional cars will experience a fire, versus only 25.1 EVs. (Interestingly, hybrids that combine both technologies face the highest risk, at 3,474.5 fires for every 100,000 sold.)</a:t>
            </a:r>
          </a:p>
        </p:txBody>
      </p:sp>
      <p:sp>
        <p:nvSpPr>
          <p:cNvPr id="18441" name="Rectangle 1844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3" name="Rectangle 1844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F5A826A-FFD7-131F-1194-5ABFB017B5DB}"/>
              </a:ext>
            </a:extLst>
          </p:cNvPr>
          <p:cNvSpPr>
            <a:spLocks noGrp="1"/>
          </p:cNvSpPr>
          <p:nvPr>
            <p:ph type="sldNum" sz="quarter" idx="12"/>
          </p:nvPr>
        </p:nvSpPr>
        <p:spPr>
          <a:xfrm>
            <a:off x="11704320" y="6459376"/>
            <a:ext cx="448056" cy="365125"/>
          </a:xfrm>
        </p:spPr>
        <p:txBody>
          <a:bodyPr vert="horz" lIns="91440" tIns="45720" rIns="91440" bIns="45720" rtlCol="0" anchor="ctr">
            <a:normAutofit/>
          </a:bodyPr>
          <a:lstStyle/>
          <a:p>
            <a:pPr algn="r" defTabSz="914400">
              <a:spcAft>
                <a:spcPts val="600"/>
              </a:spcAft>
              <a:defRPr/>
            </a:pPr>
            <a:fld id="{FE64FAF0-67D6-8641-82FF-792E6360F5A5}" type="slidenum">
              <a:rPr lang="en-US" sz="1100">
                <a:solidFill>
                  <a:srgbClr val="FFFFFF"/>
                </a:solidFill>
                <a:latin typeface="Calibri" panose="020F0502020204030204"/>
              </a:rPr>
              <a:pPr algn="r" defTabSz="914400">
                <a:spcAft>
                  <a:spcPts val="600"/>
                </a:spcAft>
                <a:defRPr/>
              </a:pPr>
              <a:t>27</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599315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National Fire Prevention Week - National Claims Negotiators LLC">
            <a:extLst>
              <a:ext uri="{FF2B5EF4-FFF2-40B4-BE49-F238E27FC236}">
                <a16:creationId xmlns:a16="http://schemas.microsoft.com/office/drawing/2014/main" id="{0BC535BF-5F0B-A7EA-648C-C34E98D67105}"/>
              </a:ext>
            </a:extLst>
          </p:cNvPr>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t="23369" r="-1"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6393" name="Freeform: Shape 1639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395" name="Freeform: Shape 1639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867ABB-4466-AAE3-82F8-4264D2A91827}"/>
              </a:ext>
            </a:extLst>
          </p:cNvPr>
          <p:cNvSpPr>
            <a:spLocks noGrp="1"/>
          </p:cNvSpPr>
          <p:nvPr>
            <p:ph type="title"/>
          </p:nvPr>
        </p:nvSpPr>
        <p:spPr>
          <a:xfrm>
            <a:off x="371094" y="1161288"/>
            <a:ext cx="3794506" cy="1263904"/>
          </a:xfrm>
        </p:spPr>
        <p:txBody>
          <a:bodyPr vert="horz" lIns="91440" tIns="45720" rIns="91440" bIns="45720" rtlCol="0" anchor="b">
            <a:normAutofit fontScale="90000"/>
          </a:bodyPr>
          <a:lstStyle/>
          <a:p>
            <a:r>
              <a:rPr lang="en-US" sz="2800" dirty="0">
                <a:solidFill>
                  <a:schemeClr val="tx1"/>
                </a:solidFill>
                <a:latin typeface="+mj-lt"/>
                <a:ea typeface="+mj-ea"/>
                <a:cs typeface="+mj-cs"/>
              </a:rPr>
              <a:t>Does your Organization promote National Programs?</a:t>
            </a:r>
          </a:p>
        </p:txBody>
      </p:sp>
      <p:sp>
        <p:nvSpPr>
          <p:cNvPr id="16397" name="Rectangle 1639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399" name="Rectangle 1639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8F3BAA08-E699-EB8C-F27A-820C127846FE}"/>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buFont typeface="Arial" panose="020B0604020202020204" pitchFamily="34" charset="0"/>
              <a:buChar char="•"/>
            </a:pPr>
            <a:endParaRPr lang="en-US" sz="3200" dirty="0">
              <a:latin typeface="+mn-lt"/>
              <a:ea typeface="+mn-ea"/>
              <a:cs typeface="+mn-cs"/>
            </a:endParaRPr>
          </a:p>
          <a:p>
            <a:pPr>
              <a:buFont typeface="Arial" panose="020B0604020202020204" pitchFamily="34" charset="0"/>
              <a:buChar char="•"/>
            </a:pPr>
            <a:r>
              <a:rPr lang="en-US" sz="3200" dirty="0">
                <a:latin typeface="+mn-lt"/>
                <a:ea typeface="+mn-ea"/>
                <a:cs typeface="+mn-cs"/>
                <a:hlinkClick r:id="rId3"/>
              </a:rPr>
              <a:t>fire-prevention-week/fire-prevention-week-toolkit</a:t>
            </a:r>
            <a:endParaRPr lang="en-US" sz="3200" dirty="0">
              <a:latin typeface="+mn-lt"/>
              <a:ea typeface="+mn-ea"/>
              <a:cs typeface="+mn-cs"/>
            </a:endParaRPr>
          </a:p>
        </p:txBody>
      </p:sp>
      <p:sp>
        <p:nvSpPr>
          <p:cNvPr id="3" name="Slide Number Placeholder 2">
            <a:extLst>
              <a:ext uri="{FF2B5EF4-FFF2-40B4-BE49-F238E27FC236}">
                <a16:creationId xmlns:a16="http://schemas.microsoft.com/office/drawing/2014/main" id="{1CAE398C-5481-FBB4-EB3A-08BD8549F659}"/>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lgn="r" defTabSz="914400">
              <a:spcAft>
                <a:spcPts val="600"/>
              </a:spcAft>
              <a:defRPr/>
            </a:pPr>
            <a:fld id="{02E904B5-54B8-864F-8BB3-16E49652009E}" type="slidenum">
              <a:rPr lang="en-US">
                <a:solidFill>
                  <a:schemeClr val="bg1"/>
                </a:solidFill>
                <a:latin typeface="Calibri" panose="020F0502020204030204"/>
              </a:rPr>
              <a:pPr algn="r" defTabSz="914400">
                <a:spcAft>
                  <a:spcPts val="600"/>
                </a:spcAft>
                <a:defRPr/>
              </a:pPr>
              <a:t>28</a:t>
            </a:fld>
            <a:endParaRPr lang="en-US">
              <a:solidFill>
                <a:schemeClr val="bg1"/>
              </a:solidFill>
              <a:latin typeface="Calibri" panose="020F0502020204030204"/>
            </a:endParaRPr>
          </a:p>
        </p:txBody>
      </p:sp>
    </p:spTree>
    <p:extLst>
      <p:ext uri="{BB962C8B-B14F-4D97-AF65-F5344CB8AC3E}">
        <p14:creationId xmlns:p14="http://schemas.microsoft.com/office/powerpoint/2010/main" val="1879943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DE95-04A6-5FE4-AE0D-8446817E780C}"/>
              </a:ext>
            </a:extLst>
          </p:cNvPr>
          <p:cNvSpPr>
            <a:spLocks noGrp="1"/>
          </p:cNvSpPr>
          <p:nvPr>
            <p:ph type="title"/>
          </p:nvPr>
        </p:nvSpPr>
        <p:spPr/>
        <p:txBody>
          <a:bodyPr/>
          <a:lstStyle/>
          <a:p>
            <a:r>
              <a:rPr lang="en-US" dirty="0"/>
              <a:t>Hazardous materials accidental spill or release</a:t>
            </a:r>
          </a:p>
        </p:txBody>
      </p:sp>
    </p:spTree>
    <p:extLst>
      <p:ext uri="{BB962C8B-B14F-4D97-AF65-F5344CB8AC3E}">
        <p14:creationId xmlns:p14="http://schemas.microsoft.com/office/powerpoint/2010/main" val="652652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03F107-652D-48B2-9FB2-DA87C99F80CF}"/>
              </a:ext>
            </a:extLst>
          </p:cNvPr>
          <p:cNvSpPr>
            <a:spLocks noGrp="1"/>
          </p:cNvSpPr>
          <p:nvPr>
            <p:ph type="title"/>
          </p:nvPr>
        </p:nvSpPr>
        <p:spPr>
          <a:xfrm>
            <a:off x="652779" y="172085"/>
            <a:ext cx="11374121" cy="1930019"/>
          </a:xfrm>
        </p:spPr>
        <p:txBody>
          <a:bodyPr vert="horz" lIns="91440" tIns="45720" rIns="91440" bIns="45720" rtlCol="0" anchor="b">
            <a:normAutofit/>
          </a:bodyPr>
          <a:lstStyle/>
          <a:p>
            <a:pPr marR="0" lvl="0" fontAlgn="b">
              <a:spcAft>
                <a:spcPct val="0"/>
              </a:spcAft>
              <a:buClrTx/>
              <a:buSzTx/>
              <a:tabLst/>
            </a:pPr>
            <a:r>
              <a:rPr kumimoji="0" lang="en-US" altLang="en-US" sz="3800" b="1" i="0" u="none" strike="noStrike" cap="none" normalizeH="0" baseline="0" dirty="0">
                <a:ln>
                  <a:noFill/>
                </a:ln>
                <a:solidFill>
                  <a:schemeClr val="tx1"/>
                </a:solidFill>
                <a:effectLst/>
                <a:latin typeface="+mj-lt"/>
                <a:ea typeface="+mj-ea"/>
                <a:cs typeface="+mj-cs"/>
              </a:rPr>
              <a:t>Jeff Bowers -</a:t>
            </a:r>
            <a:br>
              <a:rPr kumimoji="0" lang="en-US" altLang="en-US" sz="3800" b="1" i="0" u="none" strike="noStrike" cap="none" normalizeH="0" baseline="0" dirty="0">
                <a:ln>
                  <a:noFill/>
                </a:ln>
                <a:solidFill>
                  <a:schemeClr val="tx1"/>
                </a:solidFill>
                <a:effectLst/>
                <a:latin typeface="+mj-lt"/>
                <a:ea typeface="+mj-ea"/>
                <a:cs typeface="+mj-cs"/>
              </a:rPr>
            </a:br>
            <a:r>
              <a:rPr kumimoji="0" lang="en-US" altLang="en-US" sz="3800" b="1" i="0" u="none" strike="noStrike" cap="none" normalizeH="0" baseline="0" dirty="0">
                <a:ln>
                  <a:noFill/>
                </a:ln>
                <a:solidFill>
                  <a:schemeClr val="tx1"/>
                </a:solidFill>
                <a:effectLst/>
                <a:latin typeface="+mj-lt"/>
                <a:ea typeface="+mj-ea"/>
                <a:cs typeface="+mj-cs"/>
              </a:rPr>
              <a:t>American Society of Safety Professionals </a:t>
            </a:r>
            <a:br>
              <a:rPr kumimoji="0" lang="en-US" altLang="en-US" sz="3800" b="1" i="0" u="none" strike="noStrike" cap="none" normalizeH="0" baseline="0" dirty="0">
                <a:ln>
                  <a:noFill/>
                </a:ln>
                <a:solidFill>
                  <a:schemeClr val="tx1"/>
                </a:solidFill>
                <a:effectLst/>
                <a:latin typeface="+mj-lt"/>
                <a:ea typeface="+mj-ea"/>
                <a:cs typeface="+mj-cs"/>
              </a:rPr>
            </a:br>
            <a:r>
              <a:rPr kumimoji="0" lang="en-US" altLang="en-US" sz="3800" b="1" i="0" u="none" strike="noStrike" cap="none" normalizeH="0" baseline="0" dirty="0">
                <a:ln>
                  <a:noFill/>
                </a:ln>
                <a:solidFill>
                  <a:schemeClr val="tx1"/>
                </a:solidFill>
                <a:effectLst/>
                <a:latin typeface="+mj-lt"/>
                <a:ea typeface="+mj-ea"/>
                <a:cs typeface="+mj-cs"/>
              </a:rPr>
              <a:t>Nicolet Chapter President </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19DFBE-1C41-4036-BADD-5EC2D624FDF0}"/>
              </a:ext>
            </a:extLst>
          </p:cNvPr>
          <p:cNvSpPr>
            <a:spLocks noGrp="1"/>
          </p:cNvSpPr>
          <p:nvPr>
            <p:ph sz="half" idx="14"/>
          </p:nvPr>
        </p:nvSpPr>
        <p:spPr>
          <a:xfrm>
            <a:off x="640080" y="2706623"/>
            <a:ext cx="7135368" cy="4014851"/>
          </a:xfrm>
        </p:spPr>
        <p:txBody>
          <a:bodyPr vert="horz" lIns="91440" tIns="45720" rIns="91440" bIns="45720" rtlCol="0">
            <a:normAutofit fontScale="92500" lnSpcReduction="10000"/>
          </a:bodyPr>
          <a:lstStyle/>
          <a:p>
            <a:pPr>
              <a:buFont typeface="Arial" panose="020B0604020202020204" pitchFamily="34" charset="0"/>
              <a:buChar char="•"/>
            </a:pPr>
            <a:r>
              <a:rPr lang="en-US" sz="3600" b="0" i="0" dirty="0">
                <a:effectLst/>
                <a:highlight>
                  <a:srgbClr val="FFFFFF"/>
                </a:highlight>
                <a:latin typeface="+mn-lt"/>
                <a:ea typeface="+mn-ea"/>
                <a:cs typeface="+mn-cs"/>
              </a:rPr>
              <a:t>Jeff resides in Green Bay, Has several years of Safet</a:t>
            </a:r>
            <a:r>
              <a:rPr lang="en-US" sz="3600" dirty="0">
                <a:highlight>
                  <a:srgbClr val="FFFFFF"/>
                </a:highlight>
                <a:latin typeface="+mn-lt"/>
                <a:ea typeface="+mn-ea"/>
                <a:cs typeface="+mn-cs"/>
              </a:rPr>
              <a:t>y Management experience at great WI based companies, is an Authorized OSHA Outreach instructor,</a:t>
            </a:r>
            <a:r>
              <a:rPr lang="en-US" sz="3600" b="0" i="0" dirty="0">
                <a:effectLst/>
                <a:highlight>
                  <a:srgbClr val="FFFFFF"/>
                </a:highlight>
                <a:latin typeface="+mn-lt"/>
                <a:ea typeface="+mn-ea"/>
                <a:cs typeface="+mn-cs"/>
              </a:rPr>
              <a:t> and is also the Founder of Dream Bay Services, LLC., where he provides some Outreach Consulting &amp; </a:t>
            </a:r>
            <a:r>
              <a:rPr lang="en-US" sz="3600" dirty="0">
                <a:highlight>
                  <a:srgbClr val="FFFFFF"/>
                </a:highlight>
                <a:latin typeface="+mn-lt"/>
                <a:ea typeface="+mn-ea"/>
                <a:cs typeface="+mn-cs"/>
              </a:rPr>
              <a:t>T</a:t>
            </a:r>
            <a:r>
              <a:rPr lang="en-US" sz="3600" b="0" i="0" dirty="0">
                <a:effectLst/>
                <a:highlight>
                  <a:srgbClr val="FFFFFF"/>
                </a:highlight>
                <a:latin typeface="+mn-lt"/>
                <a:ea typeface="+mn-ea"/>
                <a:cs typeface="+mn-cs"/>
              </a:rPr>
              <a:t>raining services. </a:t>
            </a:r>
          </a:p>
        </p:txBody>
      </p:sp>
      <p:pic>
        <p:nvPicPr>
          <p:cNvPr id="5" name="Picture Placeholder 2" descr="A picture containing text&#10;&#10;Description automatically generated">
            <a:extLst>
              <a:ext uri="{FF2B5EF4-FFF2-40B4-BE49-F238E27FC236}">
                <a16:creationId xmlns:a16="http://schemas.microsoft.com/office/drawing/2014/main" id="{7958820C-E9FE-B923-E111-3C97D1A15606}"/>
              </a:ext>
            </a:extLst>
          </p:cNvPr>
          <p:cNvPicPr>
            <a:picLocks noChangeAspect="1"/>
          </p:cNvPicPr>
          <p:nvPr/>
        </p:nvPicPr>
        <p:blipFill rotWithShape="1">
          <a:blip r:embed="rId3"/>
          <a:srcRect l="-219" r="337"/>
          <a:stretch/>
        </p:blipFill>
        <p:spPr>
          <a:xfrm>
            <a:off x="8075241" y="1542951"/>
            <a:ext cx="3995928" cy="1760286"/>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BC58791-D6DF-48D9-8652-A2E2DEC5DAB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914400">
              <a:spcAft>
                <a:spcPts val="600"/>
              </a:spcAft>
            </a:pPr>
            <a:fld id="{FE64FAF0-67D6-8641-82FF-792E6360F5A5}" type="slidenum">
              <a:rPr lang="en-US" smtClean="0"/>
              <a:pPr algn="r" defTabSz="914400">
                <a:spcAft>
                  <a:spcPts val="600"/>
                </a:spcAft>
              </a:pPr>
              <a:t>3</a:t>
            </a:fld>
            <a:endParaRPr lang="en-US"/>
          </a:p>
        </p:txBody>
      </p:sp>
      <p:pic>
        <p:nvPicPr>
          <p:cNvPr id="4098" name="Picture 2" descr="profile image">
            <a:extLst>
              <a:ext uri="{FF2B5EF4-FFF2-40B4-BE49-F238E27FC236}">
                <a16:creationId xmlns:a16="http://schemas.microsoft.com/office/drawing/2014/main" id="{271A5A08-ADFC-8F56-24A3-ED768AB7DA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00" r="16482"/>
          <a:stretch/>
        </p:blipFill>
        <p:spPr bwMode="auto">
          <a:xfrm>
            <a:off x="8075241" y="3118244"/>
            <a:ext cx="3938959" cy="3603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45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8" name="Rectangle 2151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92A741-6D32-4E29-5756-1A44C1FFB01C}"/>
              </a:ext>
            </a:extLst>
          </p:cNvPr>
          <p:cNvSpPr txBox="1"/>
          <p:nvPr/>
        </p:nvSpPr>
        <p:spPr>
          <a:xfrm>
            <a:off x="228600" y="4777739"/>
            <a:ext cx="3830470" cy="141211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600" dirty="0">
                <a:latin typeface="+mj-lt"/>
                <a:ea typeface="+mj-ea"/>
                <a:cs typeface="+mj-cs"/>
              </a:rPr>
              <a:t>Personal story - Anhydrous ammonia release Oct 17, 2019</a:t>
            </a:r>
          </a:p>
        </p:txBody>
      </p:sp>
      <p:pic>
        <p:nvPicPr>
          <p:cNvPr id="21506" name="Picture 2" descr="American Foods, 544 Acme St., was evacuated Thursday morning due to a suspected ammonia leak at the food processing plant on Green Bay's east side.">
            <a:extLst>
              <a:ext uri="{FF2B5EF4-FFF2-40B4-BE49-F238E27FC236}">
                <a16:creationId xmlns:a16="http://schemas.microsoft.com/office/drawing/2014/main" id="{BAE03285-35FD-221A-EFC0-DAC0161F502C}"/>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25838" b="24310"/>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152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D9F16B-885A-AC94-CA79-4C41082A5EE7}"/>
              </a:ext>
            </a:extLst>
          </p:cNvPr>
          <p:cNvSpPr txBox="1"/>
          <p:nvPr/>
        </p:nvSpPr>
        <p:spPr>
          <a:xfrm>
            <a:off x="4654294" y="4777739"/>
            <a:ext cx="6897626" cy="1940561"/>
          </a:xfrm>
          <a:prstGeom prst="rect">
            <a:avLst/>
          </a:prstGeom>
        </p:spPr>
        <p:txBody>
          <a:bodyPr vert="horz" lIns="91440" tIns="45720" rIns="91440" bIns="45720" rtlCol="0" anchor="ctr">
            <a:normAutofit fontScale="92500" lnSpcReduction="20000"/>
          </a:bodyPr>
          <a:lstStyle/>
          <a:p>
            <a:pPr defTabSz="914400">
              <a:lnSpc>
                <a:spcPct val="90000"/>
              </a:lnSpc>
              <a:spcAft>
                <a:spcPts val="600"/>
              </a:spcAft>
            </a:pPr>
            <a:r>
              <a:rPr lang="en-US" sz="2000" dirty="0"/>
              <a:t>“The Green Bay Police Department shut down traffic in the area of American Foods, 544 Acme St., about 10 a.m. as the Green Bay Metro Fire Department responded to a "reasonably sizable" anhydrous ammonia leak from the valve on a tank.”</a:t>
            </a:r>
          </a:p>
          <a:p>
            <a:pPr marL="342900" indent="-228600" defTabSz="914400">
              <a:lnSpc>
                <a:spcPct val="90000"/>
              </a:lnSpc>
              <a:spcAft>
                <a:spcPts val="600"/>
              </a:spcAft>
              <a:buFont typeface="Arial" panose="020B0604020202020204" pitchFamily="34" charset="0"/>
              <a:buChar char="•"/>
            </a:pPr>
            <a:r>
              <a:rPr lang="en-US" sz="2000" dirty="0"/>
              <a:t>Fire crews were able to ventilate the building and let employees reenter the building after several hours.. </a:t>
            </a:r>
          </a:p>
          <a:p>
            <a:pPr marL="342900" indent="-228600" defTabSz="914400">
              <a:lnSpc>
                <a:spcPct val="90000"/>
              </a:lnSpc>
              <a:spcAft>
                <a:spcPts val="600"/>
              </a:spcAft>
              <a:buFont typeface="Arial" panose="020B0604020202020204" pitchFamily="34" charset="0"/>
              <a:buChar char="•"/>
            </a:pPr>
            <a:r>
              <a:rPr lang="en-US" sz="2000" dirty="0">
                <a:hlinkClick r:id="rId3"/>
              </a:rPr>
              <a:t>https://www.youtube.com/watch?v=-ZbtaskOBD8</a:t>
            </a:r>
            <a:endParaRPr lang="en-US" sz="2000" dirty="0"/>
          </a:p>
          <a:p>
            <a:pPr indent="-228600" defTabSz="9144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555318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7" name="Rectangle 22536">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9" name="Rectangle 22538">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A869CD-E30B-BA09-E0E7-2EF30FFF23B1}"/>
              </a:ext>
            </a:extLst>
          </p:cNvPr>
          <p:cNvSpPr>
            <a:spLocks noGrp="1"/>
          </p:cNvSpPr>
          <p:nvPr>
            <p:ph type="title"/>
          </p:nvPr>
        </p:nvSpPr>
        <p:spPr>
          <a:xfrm>
            <a:off x="127000" y="4562856"/>
            <a:ext cx="4524246" cy="1600200"/>
          </a:xfrm>
        </p:spPr>
        <p:txBody>
          <a:bodyPr vert="horz" lIns="91440" tIns="45720" rIns="91440" bIns="45720" rtlCol="0" anchor="ctr">
            <a:noAutofit/>
          </a:bodyPr>
          <a:lstStyle/>
          <a:p>
            <a:r>
              <a:rPr lang="en-US" sz="4000" kern="1200" dirty="0">
                <a:solidFill>
                  <a:schemeClr val="bg1"/>
                </a:solidFill>
                <a:latin typeface="+mn-lt"/>
                <a:ea typeface="+mj-ea"/>
                <a:cs typeface="+mj-cs"/>
              </a:rPr>
              <a:t>Transportation Incidents </a:t>
            </a:r>
            <a:r>
              <a:rPr lang="en-US" sz="4000" i="0" dirty="0">
                <a:solidFill>
                  <a:schemeClr val="bg1"/>
                </a:solidFill>
                <a:effectLst/>
                <a:latin typeface="+mn-lt"/>
              </a:rPr>
              <a:t>Wisconsin </a:t>
            </a:r>
            <a:r>
              <a:rPr lang="en-US" sz="4000" dirty="0">
                <a:solidFill>
                  <a:schemeClr val="bg1"/>
                </a:solidFill>
                <a:latin typeface="+mn-lt"/>
                <a:ea typeface="+mn-ea"/>
                <a:cs typeface="+mn-cs"/>
              </a:rPr>
              <a:t>2023:</a:t>
            </a:r>
            <a:endParaRPr lang="en-US" sz="4000" kern="1200" dirty="0">
              <a:solidFill>
                <a:schemeClr val="bg1"/>
              </a:solidFill>
              <a:latin typeface="+mn-lt"/>
              <a:ea typeface="+mj-ea"/>
              <a:cs typeface="+mj-cs"/>
            </a:endParaRPr>
          </a:p>
        </p:txBody>
      </p:sp>
      <p:pic>
        <p:nvPicPr>
          <p:cNvPr id="22532" name="Picture 4" descr="Safety First: Implementing Effective Driver Safety Programs in Your Fleet |  Suppose U Drive Truck Rental &amp; Leasing">
            <a:extLst>
              <a:ext uri="{FF2B5EF4-FFF2-40B4-BE49-F238E27FC236}">
                <a16:creationId xmlns:a16="http://schemas.microsoft.com/office/drawing/2014/main" id="{38175BF8-146A-9B40-94DE-E028392A4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284" b="-1"/>
          <a:stretch/>
        </p:blipFill>
        <p:spPr bwMode="auto">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pic>
        <p:nvPicPr>
          <p:cNvPr id="22530" name="Picture 2" descr="Driver hurt in tanker blast at Northern California medical offices - Los  Angeles Times">
            <a:extLst>
              <a:ext uri="{FF2B5EF4-FFF2-40B4-BE49-F238E27FC236}">
                <a16:creationId xmlns:a16="http://schemas.microsoft.com/office/drawing/2014/main" id="{ADEE25FC-A275-9D18-1824-5B762F3EAB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6" t="2435" r="9039" b="-2434"/>
          <a:stretch/>
        </p:blipFill>
        <p:spPr bwMode="auto">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22541"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E09D12-C9ED-37C3-57F2-2A4BAF037EE7}"/>
              </a:ext>
            </a:extLst>
          </p:cNvPr>
          <p:cNvSpPr>
            <a:spLocks noGrp="1"/>
          </p:cNvSpPr>
          <p:nvPr>
            <p:ph sz="half" idx="14"/>
          </p:nvPr>
        </p:nvSpPr>
        <p:spPr>
          <a:xfrm>
            <a:off x="4506976" y="4756150"/>
            <a:ext cx="6364984" cy="1600200"/>
          </a:xfrm>
        </p:spPr>
        <p:txBody>
          <a:bodyPr vert="horz" lIns="91440" tIns="45720" rIns="91440" bIns="45720" rtlCol="0" anchor="ctr">
            <a:noAutofit/>
          </a:bodyPr>
          <a:lstStyle/>
          <a:p>
            <a:pPr algn="l">
              <a:buFont typeface="Arial" panose="020B0604020202020204" pitchFamily="34" charset="0"/>
              <a:buChar char="•"/>
            </a:pPr>
            <a:r>
              <a:rPr lang="en-US" sz="2400" b="1" i="0" dirty="0">
                <a:solidFill>
                  <a:srgbClr val="E8E8E8"/>
                </a:solidFill>
                <a:effectLst/>
                <a:latin typeface="Google Sans"/>
              </a:rPr>
              <a:t>Total Number of Large Truck Accidents: 2,466.</a:t>
            </a:r>
          </a:p>
          <a:p>
            <a:pPr algn="l">
              <a:buFont typeface="Arial" panose="020B0604020202020204" pitchFamily="34" charset="0"/>
              <a:buChar char="•"/>
            </a:pPr>
            <a:r>
              <a:rPr lang="en-US" sz="2400" b="1" i="0" dirty="0">
                <a:solidFill>
                  <a:srgbClr val="E8E8E8"/>
                </a:solidFill>
                <a:effectLst/>
                <a:latin typeface="Google Sans"/>
              </a:rPr>
              <a:t>Number of Non-Fatal Accidents: 2,401.</a:t>
            </a:r>
          </a:p>
          <a:p>
            <a:pPr algn="l">
              <a:buFont typeface="Arial" panose="020B0604020202020204" pitchFamily="34" charset="0"/>
              <a:buChar char="•"/>
            </a:pPr>
            <a:r>
              <a:rPr lang="en-US" sz="2400" b="1" i="0" dirty="0">
                <a:solidFill>
                  <a:srgbClr val="E8E8E8"/>
                </a:solidFill>
                <a:effectLst/>
                <a:latin typeface="Google Sans"/>
              </a:rPr>
              <a:t>Number of Fatality Accidents: 65.</a:t>
            </a:r>
          </a:p>
          <a:p>
            <a:pPr algn="l">
              <a:buFont typeface="Arial" panose="020B0604020202020204" pitchFamily="34" charset="0"/>
              <a:buChar char="•"/>
            </a:pPr>
            <a:r>
              <a:rPr lang="en-US" sz="2400" b="1" i="0" dirty="0">
                <a:solidFill>
                  <a:srgbClr val="E8E8E8"/>
                </a:solidFill>
                <a:effectLst/>
                <a:latin typeface="Google Sans"/>
              </a:rPr>
              <a:t>Total Number of Fatalities: 85.</a:t>
            </a:r>
          </a:p>
          <a:p>
            <a:pPr algn="l">
              <a:buFont typeface="Arial" panose="020B0604020202020204" pitchFamily="34" charset="0"/>
              <a:buChar char="•"/>
            </a:pPr>
            <a:r>
              <a:rPr lang="en-US" sz="2400" b="1" i="0" dirty="0">
                <a:solidFill>
                  <a:srgbClr val="E8E8E8"/>
                </a:solidFill>
                <a:effectLst/>
                <a:latin typeface="Google Sans"/>
              </a:rPr>
              <a:t>Total Number of Injuries: 933.</a:t>
            </a:r>
          </a:p>
          <a:p>
            <a:pPr>
              <a:buFont typeface="Arial" panose="020B0604020202020204" pitchFamily="34" charset="0"/>
              <a:buChar char="•"/>
            </a:pPr>
            <a:endParaRPr lang="en-US" sz="2400" b="1" dirty="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EA06833B-E4AF-702C-081A-D3CABBAE7B5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914400">
              <a:spcAft>
                <a:spcPts val="600"/>
              </a:spcAft>
            </a:pPr>
            <a:fld id="{FE64FAF0-67D6-8641-82FF-792E6360F5A5}" type="slidenum">
              <a:rPr lang="en-US">
                <a:solidFill>
                  <a:srgbClr val="FFFFFF"/>
                </a:solidFill>
              </a:rPr>
              <a:pPr algn="r" defTabSz="914400">
                <a:spcAft>
                  <a:spcPts val="600"/>
                </a:spcAft>
              </a:pPr>
              <a:t>31</a:t>
            </a:fld>
            <a:endParaRPr lang="en-US">
              <a:solidFill>
                <a:srgbClr val="FFFFFF"/>
              </a:solidFill>
            </a:endParaRPr>
          </a:p>
        </p:txBody>
      </p:sp>
    </p:spTree>
    <p:extLst>
      <p:ext uri="{BB962C8B-B14F-4D97-AF65-F5344CB8AC3E}">
        <p14:creationId xmlns:p14="http://schemas.microsoft.com/office/powerpoint/2010/main" val="3137218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a:extLst>
              <a:ext uri="{FF2B5EF4-FFF2-40B4-BE49-F238E27FC236}">
                <a16:creationId xmlns:a16="http://schemas.microsoft.com/office/drawing/2014/main" id="{DB2DCCBB-B280-1878-EEC7-B1E533EDC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181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DB18-68CB-85A2-72FC-05EF9FA1A737}"/>
              </a:ext>
            </a:extLst>
          </p:cNvPr>
          <p:cNvSpPr>
            <a:spLocks noGrp="1"/>
          </p:cNvSpPr>
          <p:nvPr>
            <p:ph type="title"/>
          </p:nvPr>
        </p:nvSpPr>
        <p:spPr>
          <a:xfrm>
            <a:off x="1670816" y="2316078"/>
            <a:ext cx="10076684" cy="2225841"/>
          </a:xfrm>
        </p:spPr>
        <p:txBody>
          <a:bodyPr>
            <a:normAutofit/>
          </a:bodyPr>
          <a:lstStyle/>
          <a:p>
            <a:r>
              <a:rPr lang="en-US" dirty="0"/>
              <a:t>The sales pitch to leadership – are you ready?</a:t>
            </a:r>
          </a:p>
        </p:txBody>
      </p:sp>
    </p:spTree>
    <p:extLst>
      <p:ext uri="{BB962C8B-B14F-4D97-AF65-F5344CB8AC3E}">
        <p14:creationId xmlns:p14="http://schemas.microsoft.com/office/powerpoint/2010/main" val="255232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85F9688-AE8E-48CB-BD70-B49CDF5B493D}"/>
              </a:ext>
            </a:extLst>
          </p:cNvPr>
          <p:cNvSpPr>
            <a:spLocks noGrp="1"/>
          </p:cNvSpPr>
          <p:nvPr>
            <p:ph sz="half" idx="14"/>
          </p:nvPr>
        </p:nvSpPr>
        <p:spPr>
          <a:xfrm>
            <a:off x="4089400" y="1936374"/>
            <a:ext cx="7721600" cy="4832725"/>
          </a:xfrm>
        </p:spPr>
        <p:txBody>
          <a:bodyPr>
            <a:normAutofit/>
          </a:bodyPr>
          <a:lstStyle/>
          <a:p>
            <a:r>
              <a:rPr lang="en-US" dirty="0"/>
              <a:t>When is the budgeting session?</a:t>
            </a:r>
          </a:p>
          <a:p>
            <a:pPr lvl="1"/>
            <a:r>
              <a:rPr lang="en-US" dirty="0"/>
              <a:t>Is the Fiscal Year standard or offset?</a:t>
            </a:r>
          </a:p>
          <a:p>
            <a:pPr lvl="2"/>
            <a:r>
              <a:rPr lang="en-US" dirty="0"/>
              <a:t>Jan – Dec / April – Mar / Oct – Sept?</a:t>
            </a:r>
          </a:p>
          <a:p>
            <a:r>
              <a:rPr lang="en-US" dirty="0"/>
              <a:t>Get departmental budgeting records together or Organize financial audit from past sessions. Was this risk assessment part of the budget?</a:t>
            </a:r>
          </a:p>
          <a:p>
            <a:r>
              <a:rPr lang="en-US" dirty="0"/>
              <a:t>Plan for the upcoming fiscal year with the gap results from your assessment using a trusted disaster prevention/response vendor.</a:t>
            </a:r>
          </a:p>
        </p:txBody>
      </p:sp>
      <p:sp>
        <p:nvSpPr>
          <p:cNvPr id="10" name="Title 9">
            <a:extLst>
              <a:ext uri="{FF2B5EF4-FFF2-40B4-BE49-F238E27FC236}">
                <a16:creationId xmlns:a16="http://schemas.microsoft.com/office/drawing/2014/main" id="{6888197F-8072-49B3-9A15-99D156F62B5A}"/>
              </a:ext>
            </a:extLst>
          </p:cNvPr>
          <p:cNvSpPr>
            <a:spLocks noGrp="1"/>
          </p:cNvSpPr>
          <p:nvPr>
            <p:ph type="title"/>
          </p:nvPr>
        </p:nvSpPr>
        <p:spPr>
          <a:xfrm>
            <a:off x="3956978" y="353014"/>
            <a:ext cx="7854022" cy="1325563"/>
          </a:xfrm>
        </p:spPr>
        <p:txBody>
          <a:bodyPr/>
          <a:lstStyle/>
          <a:p>
            <a:r>
              <a:rPr lang="en-US" dirty="0"/>
              <a:t>Preparing for the audit and the End of Fiscal Year</a:t>
            </a:r>
          </a:p>
        </p:txBody>
      </p:sp>
      <p:sp>
        <p:nvSpPr>
          <p:cNvPr id="5" name="Slide Number Placeholder 4">
            <a:extLst>
              <a:ext uri="{FF2B5EF4-FFF2-40B4-BE49-F238E27FC236}">
                <a16:creationId xmlns:a16="http://schemas.microsoft.com/office/drawing/2014/main" id="{A0632A30-2190-44CB-8004-BDA0C7F5D6EE}"/>
              </a:ext>
            </a:extLst>
          </p:cNvPr>
          <p:cNvSpPr>
            <a:spLocks noGrp="1"/>
          </p:cNvSpPr>
          <p:nvPr>
            <p:ph type="sldNum" sz="quarter" idx="12"/>
          </p:nvPr>
        </p:nvSpPr>
        <p:spPr/>
        <p:txBody>
          <a:bodyPr/>
          <a:lstStyle/>
          <a:p>
            <a:fld id="{FE64FAF0-67D6-8641-82FF-792E6360F5A5}" type="slidenum">
              <a:rPr lang="en-US" smtClean="0"/>
              <a:pPr/>
              <a:t>34</a:t>
            </a:fld>
            <a:endParaRPr lang="en-US"/>
          </a:p>
        </p:txBody>
      </p:sp>
      <p:pic>
        <p:nvPicPr>
          <p:cNvPr id="3" name="Graphic 2" descr="Register with solid fill">
            <a:extLst>
              <a:ext uri="{FF2B5EF4-FFF2-40B4-BE49-F238E27FC236}">
                <a16:creationId xmlns:a16="http://schemas.microsoft.com/office/drawing/2014/main" id="{F83F988F-6B63-40CF-9BA4-85F132589C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678577"/>
            <a:ext cx="3500845" cy="3500845"/>
          </a:xfrm>
          <a:prstGeom prst="rect">
            <a:avLst/>
          </a:prstGeom>
        </p:spPr>
      </p:pic>
    </p:spTree>
    <p:extLst>
      <p:ext uri="{BB962C8B-B14F-4D97-AF65-F5344CB8AC3E}">
        <p14:creationId xmlns:p14="http://schemas.microsoft.com/office/powerpoint/2010/main" val="99909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2605-61AF-412D-CD91-EDC721B4E889}"/>
              </a:ext>
            </a:extLst>
          </p:cNvPr>
          <p:cNvSpPr>
            <a:spLocks noGrp="1"/>
          </p:cNvSpPr>
          <p:nvPr>
            <p:ph type="title"/>
          </p:nvPr>
        </p:nvSpPr>
        <p:spPr/>
        <p:txBody>
          <a:bodyPr/>
          <a:lstStyle/>
          <a:p>
            <a:r>
              <a:rPr lang="en-US" dirty="0"/>
              <a:t>Post Evaluation Planning</a:t>
            </a:r>
          </a:p>
        </p:txBody>
      </p:sp>
      <p:sp>
        <p:nvSpPr>
          <p:cNvPr id="3" name="Content Placeholder 2">
            <a:extLst>
              <a:ext uri="{FF2B5EF4-FFF2-40B4-BE49-F238E27FC236}">
                <a16:creationId xmlns:a16="http://schemas.microsoft.com/office/drawing/2014/main" id="{724905F1-0701-666C-3B93-473B06AF03ED}"/>
              </a:ext>
            </a:extLst>
          </p:cNvPr>
          <p:cNvSpPr>
            <a:spLocks noGrp="1"/>
          </p:cNvSpPr>
          <p:nvPr>
            <p:ph sz="quarter" idx="10"/>
          </p:nvPr>
        </p:nvSpPr>
        <p:spPr/>
        <p:txBody>
          <a:bodyPr>
            <a:normAutofit/>
          </a:bodyPr>
          <a:lstStyle/>
          <a:p>
            <a:pPr marL="457200" indent="-457200">
              <a:buFont typeface="Arial" panose="020B0604020202020204" pitchFamily="34" charset="0"/>
              <a:buChar char="•"/>
            </a:pPr>
            <a:r>
              <a:rPr lang="en-US" dirty="0">
                <a:hlinkClick r:id="rId2"/>
              </a:rPr>
              <a:t>https://www.assp.org/news-and-articles/assp-supports-emergency-response-rule--urges-osha-to-review-industry-standards</a:t>
            </a:r>
            <a:endParaRPr lang="en-US" dirty="0"/>
          </a:p>
        </p:txBody>
      </p:sp>
    </p:spTree>
    <p:extLst>
      <p:ext uri="{BB962C8B-B14F-4D97-AF65-F5344CB8AC3E}">
        <p14:creationId xmlns:p14="http://schemas.microsoft.com/office/powerpoint/2010/main" val="1217654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C07950-7CDB-4181-5393-3397892A7B22}"/>
              </a:ext>
            </a:extLst>
          </p:cNvPr>
          <p:cNvSpPr txBox="1"/>
          <p:nvPr/>
        </p:nvSpPr>
        <p:spPr>
          <a:xfrm>
            <a:off x="579496" y="228600"/>
            <a:ext cx="11033008" cy="1235857"/>
          </a:xfrm>
          <a:prstGeom prst="rect">
            <a:avLst/>
          </a:prstGeom>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4000" b="1" kern="1200" dirty="0">
                <a:solidFill>
                  <a:srgbClr val="FFFFFF"/>
                </a:solidFill>
                <a:effectLst>
                  <a:outerShdw blurRad="38100" dist="38100" dir="2700000" algn="tl">
                    <a:srgbClr val="000000">
                      <a:alpha val="43137"/>
                    </a:srgbClr>
                  </a:outerShdw>
                </a:effectLst>
                <a:latin typeface="+mj-lt"/>
                <a:ea typeface="+mj-ea"/>
                <a:cs typeface="+mj-cs"/>
              </a:rPr>
              <a:t>Policy Development  -  Program implementation  -  Initial/Annual Training &amp; Drills</a:t>
            </a:r>
          </a:p>
        </p:txBody>
      </p:sp>
      <p:sp>
        <p:nvSpPr>
          <p:cNvPr id="42" name="Rectangle: Rounded Corners 4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9B143E55-515C-A59D-5680-84F02A37EEAA}"/>
              </a:ext>
            </a:extLst>
          </p:cNvPr>
          <p:cNvGraphicFramePr>
            <a:graphicFrameLocks noGrp="1"/>
          </p:cNvGraphicFramePr>
          <p:nvPr>
            <p:ph sz="half" idx="1"/>
            <p:extLst>
              <p:ext uri="{D42A27DB-BD31-4B8C-83A1-F6EECF244321}">
                <p14:modId xmlns:p14="http://schemas.microsoft.com/office/powerpoint/2010/main" val="3306449488"/>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54" name="Picture 2" descr="ASSP Foundation awards $334,500 in scholarships and grants | ISHN">
            <a:extLst>
              <a:ext uri="{FF2B5EF4-FFF2-40B4-BE49-F238E27FC236}">
                <a16:creationId xmlns:a16="http://schemas.microsoft.com/office/drawing/2014/main" id="{8E14AA35-03DA-1C59-6734-55B24B6DA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1775" y="5107362"/>
            <a:ext cx="477202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Google Shape;160;p25"/>
          <p:cNvSpPr txBox="1"/>
          <p:nvPr/>
        </p:nvSpPr>
        <p:spPr>
          <a:xfrm>
            <a:off x="492424" y="0"/>
            <a:ext cx="11444100" cy="6858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6000" b="1" dirty="0">
                <a:solidFill>
                  <a:schemeClr val="dk1"/>
                </a:solidFill>
                <a:latin typeface="Red Hat Display"/>
                <a:ea typeface="Red Hat Display"/>
                <a:cs typeface="Red Hat Display"/>
                <a:sym typeface="Red Hat Display"/>
              </a:rPr>
              <a:t>Disasters Happen. </a:t>
            </a:r>
          </a:p>
          <a:p>
            <a:pPr marL="0" lvl="0" indent="0" algn="ctr" rtl="0">
              <a:spcBef>
                <a:spcPts val="0"/>
              </a:spcBef>
              <a:spcAft>
                <a:spcPts val="0"/>
              </a:spcAft>
              <a:buNone/>
            </a:pPr>
            <a:endParaRPr lang="en-US" sz="5200" dirty="0">
              <a:solidFill>
                <a:schemeClr val="dk1"/>
              </a:solidFill>
              <a:latin typeface="Red Hat Display"/>
              <a:ea typeface="Red Hat Display"/>
              <a:cs typeface="Red Hat Display"/>
              <a:sym typeface="Red Hat Display"/>
            </a:endParaRPr>
          </a:p>
          <a:p>
            <a:pPr marL="0" lvl="0" indent="0" algn="ctr" rtl="0">
              <a:spcBef>
                <a:spcPts val="0"/>
              </a:spcBef>
              <a:spcAft>
                <a:spcPts val="0"/>
              </a:spcAft>
              <a:buNone/>
            </a:pPr>
            <a:endParaRPr lang="en-US" sz="5200" dirty="0">
              <a:solidFill>
                <a:schemeClr val="dk1"/>
              </a:solidFill>
              <a:latin typeface="Red Hat Display"/>
              <a:ea typeface="Red Hat Display"/>
              <a:cs typeface="Red Hat Display"/>
              <a:sym typeface="Red Hat Display"/>
            </a:endParaRPr>
          </a:p>
          <a:p>
            <a:pPr marL="0" lvl="0" indent="0" algn="ctr" rtl="0">
              <a:spcBef>
                <a:spcPts val="0"/>
              </a:spcBef>
              <a:spcAft>
                <a:spcPts val="0"/>
              </a:spcAft>
              <a:buNone/>
            </a:pPr>
            <a:endParaRPr lang="en-US" sz="5200" dirty="0">
              <a:solidFill>
                <a:schemeClr val="dk1"/>
              </a:solidFill>
              <a:latin typeface="Red Hat Display"/>
              <a:ea typeface="Red Hat Display"/>
              <a:cs typeface="Red Hat Display"/>
              <a:sym typeface="Red Hat Display"/>
            </a:endParaRPr>
          </a:p>
          <a:p>
            <a:pPr marL="0" lvl="0" indent="0" algn="ctr" rtl="0">
              <a:spcBef>
                <a:spcPts val="0"/>
              </a:spcBef>
              <a:spcAft>
                <a:spcPts val="0"/>
              </a:spcAft>
              <a:buNone/>
            </a:pPr>
            <a:endParaRPr lang="en-US" sz="5200" dirty="0">
              <a:solidFill>
                <a:schemeClr val="dk1"/>
              </a:solidFill>
              <a:latin typeface="Red Hat Display"/>
              <a:ea typeface="Red Hat Display"/>
              <a:cs typeface="Red Hat Display"/>
              <a:sym typeface="Red Hat Display"/>
            </a:endParaRPr>
          </a:p>
          <a:p>
            <a:pPr marL="0" lvl="0" indent="0" algn="ctr" rtl="0">
              <a:spcBef>
                <a:spcPts val="0"/>
              </a:spcBef>
              <a:spcAft>
                <a:spcPts val="0"/>
              </a:spcAft>
              <a:buNone/>
            </a:pPr>
            <a:endParaRPr lang="en-US" sz="5200" dirty="0">
              <a:solidFill>
                <a:schemeClr val="dk1"/>
              </a:solidFill>
              <a:latin typeface="Red Hat Display"/>
              <a:ea typeface="Red Hat Display"/>
              <a:cs typeface="Red Hat Display"/>
              <a:sym typeface="Red Hat Display"/>
            </a:endParaRPr>
          </a:p>
          <a:p>
            <a:pPr marL="0" lvl="0" indent="0" algn="ctr" rtl="0">
              <a:spcBef>
                <a:spcPts val="0"/>
              </a:spcBef>
              <a:spcAft>
                <a:spcPts val="0"/>
              </a:spcAft>
              <a:buNone/>
            </a:pPr>
            <a:endParaRPr sz="5200" dirty="0">
              <a:solidFill>
                <a:schemeClr val="dk1"/>
              </a:solidFill>
              <a:latin typeface="Red Hat Display"/>
              <a:ea typeface="Red Hat Display"/>
              <a:cs typeface="Red Hat Display"/>
              <a:sym typeface="Red Hat Display"/>
            </a:endParaRPr>
          </a:p>
          <a:p>
            <a:pPr marL="0" lvl="0" indent="0" algn="ctr" rtl="0">
              <a:spcBef>
                <a:spcPts val="0"/>
              </a:spcBef>
              <a:spcAft>
                <a:spcPts val="0"/>
              </a:spcAft>
              <a:buNone/>
            </a:pPr>
            <a:r>
              <a:rPr lang="en-US" sz="5200" b="1" dirty="0">
                <a:solidFill>
                  <a:schemeClr val="dk1"/>
                </a:solidFill>
                <a:latin typeface="Red Hat Display"/>
                <a:ea typeface="Red Hat Display"/>
                <a:cs typeface="Red Hat Display"/>
                <a:sym typeface="Red Hat Display"/>
              </a:rPr>
              <a:t>Having A </a:t>
            </a:r>
            <a:r>
              <a:rPr lang="en-US" sz="5200" b="1" u="sng" dirty="0">
                <a:solidFill>
                  <a:schemeClr val="dk1"/>
                </a:solidFill>
                <a:latin typeface="Red Hat Display"/>
                <a:ea typeface="Red Hat Display"/>
                <a:cs typeface="Red Hat Display"/>
                <a:sym typeface="Red Hat Display"/>
              </a:rPr>
              <a:t>RECOVERY</a:t>
            </a:r>
            <a:r>
              <a:rPr lang="en-US" sz="5200" b="1" dirty="0">
                <a:solidFill>
                  <a:schemeClr val="dk1"/>
                </a:solidFill>
                <a:latin typeface="Red Hat Display"/>
                <a:ea typeface="Red Hat Display"/>
                <a:cs typeface="Red Hat Display"/>
                <a:sym typeface="Red Hat Display"/>
              </a:rPr>
              <a:t> Plan Matters.</a:t>
            </a:r>
            <a:endParaRPr sz="5200" b="1" dirty="0">
              <a:solidFill>
                <a:schemeClr val="dk1"/>
              </a:solidFill>
              <a:latin typeface="Red Hat Display"/>
              <a:ea typeface="Red Hat Display"/>
              <a:cs typeface="Red Hat Display"/>
              <a:sym typeface="Red Hat Display"/>
            </a:endParaRPr>
          </a:p>
        </p:txBody>
      </p:sp>
      <p:sp>
        <p:nvSpPr>
          <p:cNvPr id="161" name="Google Shape;161;p25"/>
          <p:cNvSpPr txBox="1"/>
          <p:nvPr/>
        </p:nvSpPr>
        <p:spPr>
          <a:xfrm>
            <a:off x="2074150" y="1663700"/>
            <a:ext cx="4726500" cy="4188675"/>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5400" b="1" dirty="0">
                <a:solidFill>
                  <a:schemeClr val="bg1"/>
                </a:solidFill>
                <a:effectLst>
                  <a:outerShdw blurRad="38100" dist="38100" dir="2700000" algn="tl">
                    <a:srgbClr val="000000">
                      <a:alpha val="43137"/>
                    </a:srgbClr>
                  </a:outerShdw>
                </a:effectLst>
                <a:latin typeface="Red Hat Display"/>
                <a:ea typeface="Red Hat Display"/>
                <a:cs typeface="Red Hat Display"/>
                <a:sym typeface="Red Hat Display"/>
              </a:rPr>
              <a:t>Jennifer Olson</a:t>
            </a:r>
            <a:endParaRPr sz="5400" b="1" dirty="0">
              <a:solidFill>
                <a:schemeClr val="bg1"/>
              </a:solidFill>
              <a:effectLst>
                <a:outerShdw blurRad="38100" dist="38100" dir="2700000" algn="tl">
                  <a:srgbClr val="000000">
                    <a:alpha val="43137"/>
                  </a:srgbClr>
                </a:outerShdw>
              </a:effectLst>
              <a:latin typeface="Red Hat Display"/>
              <a:ea typeface="Red Hat Display"/>
              <a:cs typeface="Red Hat Display"/>
              <a:sym typeface="Red Hat Display"/>
            </a:endParaRPr>
          </a:p>
          <a:p>
            <a:pPr marL="0" lvl="0" indent="0" algn="ctr" rtl="0">
              <a:spcBef>
                <a:spcPts val="0"/>
              </a:spcBef>
              <a:spcAft>
                <a:spcPts val="0"/>
              </a:spcAft>
              <a:buNone/>
            </a:pPr>
            <a:r>
              <a:rPr lang="en-US" sz="4400" b="1" dirty="0">
                <a:solidFill>
                  <a:schemeClr val="bg1"/>
                </a:solidFill>
                <a:effectLst>
                  <a:outerShdw blurRad="38100" dist="38100" dir="2700000" algn="tl">
                    <a:srgbClr val="000000">
                      <a:alpha val="43137"/>
                    </a:srgbClr>
                  </a:outerShdw>
                </a:effectLst>
                <a:latin typeface="Red Hat Display"/>
                <a:ea typeface="Red Hat Display"/>
                <a:cs typeface="Red Hat Display"/>
                <a:sym typeface="Red Hat Display"/>
              </a:rPr>
              <a:t>Director of National Commercial Accounts</a:t>
            </a:r>
            <a:endParaRPr sz="4400" b="1" dirty="0">
              <a:solidFill>
                <a:schemeClr val="bg1"/>
              </a:solidFill>
              <a:effectLst>
                <a:outerShdw blurRad="38100" dist="38100" dir="2700000" algn="tl">
                  <a:srgbClr val="000000">
                    <a:alpha val="43137"/>
                  </a:srgbClr>
                </a:outerShdw>
              </a:effectLst>
              <a:latin typeface="Red Hat Display"/>
              <a:ea typeface="Red Hat Display"/>
              <a:cs typeface="Red Hat Display"/>
              <a:sym typeface="Red Hat Display"/>
            </a:endParaRPr>
          </a:p>
          <a:p>
            <a:pPr marL="0" lvl="0" indent="0" algn="ctr" rtl="0">
              <a:spcBef>
                <a:spcPts val="0"/>
              </a:spcBef>
              <a:spcAft>
                <a:spcPts val="0"/>
              </a:spcAft>
              <a:buNone/>
            </a:pPr>
            <a:r>
              <a:rPr lang="en-US" sz="3600" b="1" dirty="0">
                <a:solidFill>
                  <a:schemeClr val="bg1"/>
                </a:solidFill>
                <a:effectLst>
                  <a:outerShdw blurRad="38100" dist="38100" dir="2700000" algn="tl">
                    <a:srgbClr val="000000">
                      <a:alpha val="43137"/>
                    </a:srgbClr>
                  </a:outerShdw>
                </a:effectLst>
                <a:latin typeface="Red Hat Display"/>
                <a:ea typeface="Red Hat Display"/>
                <a:cs typeface="Red Hat Display"/>
                <a:sym typeface="Red Hat Display"/>
              </a:rPr>
              <a:t> </a:t>
            </a:r>
            <a:endParaRPr sz="3200" b="1" dirty="0">
              <a:solidFill>
                <a:schemeClr val="bg1"/>
              </a:solidFill>
              <a:effectLst>
                <a:outerShdw blurRad="38100" dist="38100" dir="2700000" algn="tl">
                  <a:srgbClr val="000000">
                    <a:alpha val="43137"/>
                  </a:srgbClr>
                </a:outerShdw>
              </a:effectLst>
              <a:latin typeface="Red Hat Display"/>
              <a:ea typeface="Red Hat Display"/>
              <a:cs typeface="Red Hat Display"/>
              <a:sym typeface="Red Hat Display"/>
            </a:endParaRPr>
          </a:p>
        </p:txBody>
      </p:sp>
      <p:pic>
        <p:nvPicPr>
          <p:cNvPr id="162" name="Google Shape;162;p25"/>
          <p:cNvPicPr preferRelativeResize="0"/>
          <p:nvPr/>
        </p:nvPicPr>
        <p:blipFill>
          <a:blip r:embed="rId2">
            <a:alphaModFix/>
          </a:blip>
          <a:stretch>
            <a:fillRect/>
          </a:stretch>
        </p:blipFill>
        <p:spPr>
          <a:xfrm>
            <a:off x="8026525" y="2351923"/>
            <a:ext cx="2316178" cy="2667904"/>
          </a:xfrm>
          <a:prstGeom prst="rect">
            <a:avLst/>
          </a:prstGeom>
          <a:noFill/>
          <a:ln>
            <a:noFill/>
          </a:ln>
        </p:spPr>
      </p:pic>
    </p:spTree>
    <p:extLst>
      <p:ext uri="{BB962C8B-B14F-4D97-AF65-F5344CB8AC3E}">
        <p14:creationId xmlns:p14="http://schemas.microsoft.com/office/powerpoint/2010/main" val="2752117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p:nvPr/>
        </p:nvSpPr>
        <p:spPr>
          <a:xfrm>
            <a:off x="462950" y="1153063"/>
            <a:ext cx="11707450" cy="213747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dirty="0">
                <a:solidFill>
                  <a:schemeClr val="dk1"/>
                </a:solidFill>
                <a:latin typeface="Red Hat Display SemiBold"/>
                <a:ea typeface="Red Hat Display SemiBold"/>
                <a:cs typeface="Red Hat Display SemiBold"/>
                <a:sym typeface="Red Hat Display SemiBold"/>
              </a:rPr>
              <a:t>Family owned and operated</a:t>
            </a:r>
            <a:endParaRPr sz="4400" dirty="0">
              <a:solidFill>
                <a:schemeClr val="dk1"/>
              </a:solidFill>
              <a:latin typeface="Red Hat Display SemiBold"/>
              <a:ea typeface="Red Hat Display SemiBold"/>
              <a:cs typeface="Red Hat Display SemiBold"/>
              <a:sym typeface="Red Hat Display SemiBold"/>
            </a:endParaRPr>
          </a:p>
          <a:p>
            <a:pPr marL="0" lvl="0" indent="0" algn="l" rtl="0">
              <a:lnSpc>
                <a:spcPct val="90000"/>
              </a:lnSpc>
              <a:spcBef>
                <a:spcPts val="0"/>
              </a:spcBef>
              <a:spcAft>
                <a:spcPts val="0"/>
              </a:spcAft>
              <a:buNone/>
            </a:pPr>
            <a:r>
              <a:rPr lang="en-US" sz="3700" dirty="0">
                <a:solidFill>
                  <a:schemeClr val="dk1"/>
                </a:solidFill>
                <a:latin typeface="Red Hat Display SemiBold"/>
                <a:ea typeface="Red Hat Display SemiBold"/>
                <a:cs typeface="Red Hat Display SemiBold"/>
                <a:sym typeface="Red Hat Display SemiBold"/>
              </a:rPr>
              <a:t>Frank and Patricia, Stephanie, Amanda &amp; Anthony </a:t>
            </a:r>
            <a:r>
              <a:rPr lang="en-US" sz="3700" dirty="0" err="1">
                <a:solidFill>
                  <a:schemeClr val="dk1"/>
                </a:solidFill>
                <a:latin typeface="Red Hat Display SemiBold"/>
                <a:ea typeface="Red Hat Display SemiBold"/>
                <a:cs typeface="Red Hat Display SemiBold"/>
                <a:sym typeface="Red Hat Display SemiBold"/>
              </a:rPr>
              <a:t>Zubricki</a:t>
            </a:r>
            <a:br>
              <a:rPr lang="en-US" sz="6000" dirty="0">
                <a:solidFill>
                  <a:schemeClr val="dk1"/>
                </a:solidFill>
                <a:latin typeface="Red Hat Display SemiBold"/>
                <a:ea typeface="Red Hat Display SemiBold"/>
                <a:cs typeface="Red Hat Display SemiBold"/>
                <a:sym typeface="Red Hat Display SemiBold"/>
              </a:rPr>
            </a:br>
            <a:endParaRPr sz="6000" dirty="0">
              <a:solidFill>
                <a:schemeClr val="dk1"/>
              </a:solidFill>
              <a:latin typeface="Red Hat Display SemiBold"/>
              <a:ea typeface="Red Hat Display SemiBold"/>
              <a:cs typeface="Red Hat Display SemiBold"/>
              <a:sym typeface="Red Hat Display SemiBold"/>
            </a:endParaRPr>
          </a:p>
        </p:txBody>
      </p:sp>
      <p:sp>
        <p:nvSpPr>
          <p:cNvPr id="168" name="Google Shape;168;p26"/>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26"/>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Why SERVPRO Team Zubricki?</a:t>
            </a:r>
            <a:endParaRPr sz="4500">
              <a:solidFill>
                <a:schemeClr val="lt1"/>
              </a:solidFill>
              <a:latin typeface="Red Hat Display"/>
              <a:ea typeface="Red Hat Display"/>
              <a:cs typeface="Red Hat Display"/>
              <a:sym typeface="Red Hat Display"/>
            </a:endParaRPr>
          </a:p>
        </p:txBody>
      </p:sp>
      <p:pic>
        <p:nvPicPr>
          <p:cNvPr id="170" name="Google Shape;170;p26"/>
          <p:cNvPicPr preferRelativeResize="0"/>
          <p:nvPr/>
        </p:nvPicPr>
        <p:blipFill>
          <a:blip r:embed="rId3">
            <a:alphaModFix/>
          </a:blip>
          <a:stretch>
            <a:fillRect/>
          </a:stretch>
        </p:blipFill>
        <p:spPr>
          <a:xfrm>
            <a:off x="462949" y="3043875"/>
            <a:ext cx="5010751" cy="3695700"/>
          </a:xfrm>
          <a:prstGeom prst="rect">
            <a:avLst/>
          </a:prstGeom>
          <a:ln>
            <a:noFill/>
          </a:ln>
          <a:effectLst>
            <a:outerShdw blurRad="292100" dist="139700" dir="2700000" algn="tl" rotWithShape="0">
              <a:srgbClr val="333333">
                <a:alpha val="65000"/>
              </a:srgbClr>
            </a:outerShdw>
          </a:effectLst>
        </p:spPr>
      </p:pic>
      <p:pic>
        <p:nvPicPr>
          <p:cNvPr id="3074" name="Picture 2" descr="Profile photo of Jennifer Olson">
            <a:extLst>
              <a:ext uri="{FF2B5EF4-FFF2-40B4-BE49-F238E27FC236}">
                <a16:creationId xmlns:a16="http://schemas.microsoft.com/office/drawing/2014/main" id="{3CB0B302-F6E9-C672-AF09-7644D92235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80"/>
          <a:stretch/>
        </p:blipFill>
        <p:spPr bwMode="auto">
          <a:xfrm>
            <a:off x="6718302" y="3043875"/>
            <a:ext cx="3901000" cy="3753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27"/>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Why SERVPRO Team Zubricki?</a:t>
            </a:r>
            <a:endParaRPr sz="4500">
              <a:solidFill>
                <a:schemeClr val="lt1"/>
              </a:solidFill>
              <a:latin typeface="Red Hat Display"/>
              <a:ea typeface="Red Hat Display"/>
              <a:cs typeface="Red Hat Display"/>
              <a:sym typeface="Red Hat Display"/>
            </a:endParaRPr>
          </a:p>
        </p:txBody>
      </p:sp>
      <p:sp>
        <p:nvSpPr>
          <p:cNvPr id="177" name="Google Shape;177;p27"/>
          <p:cNvSpPr txBox="1"/>
          <p:nvPr/>
        </p:nvSpPr>
        <p:spPr>
          <a:xfrm>
            <a:off x="548750" y="1381800"/>
            <a:ext cx="11369700" cy="40944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3200">
              <a:solidFill>
                <a:schemeClr val="dk1"/>
              </a:solidFill>
              <a:latin typeface="Red Hat Display Medium"/>
              <a:ea typeface="Red Hat Display Medium"/>
              <a:cs typeface="Red Hat Display Medium"/>
              <a:sym typeface="Red Hat Display Medium"/>
            </a:endParaRPr>
          </a:p>
          <a:p>
            <a:pPr marL="457200" lvl="0" indent="-431800" algn="l" rtl="0">
              <a:spcBef>
                <a:spcPts val="0"/>
              </a:spcBef>
              <a:spcAft>
                <a:spcPts val="0"/>
              </a:spcAft>
              <a:buClr>
                <a:schemeClr val="dk1"/>
              </a:buClr>
              <a:buSzPts val="3200"/>
              <a:buFont typeface="Red Hat Display Medium"/>
              <a:buChar char="•"/>
            </a:pPr>
            <a:r>
              <a:rPr lang="en-US" sz="3200">
                <a:solidFill>
                  <a:schemeClr val="dk1"/>
                </a:solidFill>
                <a:latin typeface="Red Hat Display Medium"/>
                <a:ea typeface="Red Hat Display Medium"/>
                <a:cs typeface="Red Hat Display Medium"/>
                <a:sym typeface="Red Hat Display Medium"/>
              </a:rPr>
              <a:t>Large Loss Disaster Recovery Team</a:t>
            </a:r>
            <a:endParaRPr sz="3200">
              <a:solidFill>
                <a:schemeClr val="dk1"/>
              </a:solidFill>
              <a:latin typeface="Red Hat Display Medium"/>
              <a:ea typeface="Red Hat Display Medium"/>
              <a:cs typeface="Red Hat Display Medium"/>
              <a:sym typeface="Red Hat Display Medium"/>
            </a:endParaRPr>
          </a:p>
          <a:p>
            <a:pPr marL="457200" marR="0" lvl="0" indent="-457200" algn="l" rtl="0">
              <a:spcBef>
                <a:spcPts val="0"/>
              </a:spcBef>
              <a:spcAft>
                <a:spcPts val="0"/>
              </a:spcAft>
              <a:buClr>
                <a:schemeClr val="dk1"/>
              </a:buClr>
              <a:buSzPts val="3200"/>
              <a:buFont typeface="Red Hat Display Medium"/>
              <a:buChar char="•"/>
            </a:pPr>
            <a:r>
              <a:rPr lang="en-US" sz="3200">
                <a:solidFill>
                  <a:schemeClr val="dk1"/>
                </a:solidFill>
                <a:latin typeface="Red Hat Display Medium"/>
                <a:ea typeface="Red Hat Display Medium"/>
                <a:cs typeface="Red Hat Display Medium"/>
                <a:sym typeface="Red Hat Display Medium"/>
              </a:rPr>
              <a:t>Servicing all 50 U.S. States</a:t>
            </a:r>
            <a:endParaRPr sz="3200">
              <a:solidFill>
                <a:schemeClr val="dk1"/>
              </a:solidFill>
              <a:latin typeface="Red Hat Display Medium"/>
              <a:ea typeface="Red Hat Display Medium"/>
              <a:cs typeface="Red Hat Display Medium"/>
              <a:sym typeface="Red Hat Display Medium"/>
            </a:endParaRPr>
          </a:p>
          <a:p>
            <a:pPr marL="457200" marR="0" lvl="0" indent="-457200" algn="l" rtl="0">
              <a:spcBef>
                <a:spcPts val="0"/>
              </a:spcBef>
              <a:spcAft>
                <a:spcPts val="0"/>
              </a:spcAft>
              <a:buClr>
                <a:schemeClr val="dk1"/>
              </a:buClr>
              <a:buSzPts val="3200"/>
              <a:buFont typeface="Red Hat Display Medium"/>
              <a:buChar char="•"/>
            </a:pPr>
            <a:r>
              <a:rPr lang="en-US" sz="3200">
                <a:solidFill>
                  <a:schemeClr val="dk1"/>
                </a:solidFill>
                <a:latin typeface="Red Hat Display Medium"/>
                <a:ea typeface="Red Hat Display Medium"/>
                <a:cs typeface="Red Hat Display Medium"/>
                <a:sym typeface="Red Hat Display Medium"/>
              </a:rPr>
              <a:t>Supported by a National Network |  2,300 Franchises.</a:t>
            </a:r>
            <a:endParaRPr sz="3200">
              <a:solidFill>
                <a:schemeClr val="dk1"/>
              </a:solidFill>
              <a:latin typeface="Red Hat Display Medium"/>
              <a:ea typeface="Red Hat Display Medium"/>
              <a:cs typeface="Red Hat Display Medium"/>
              <a:sym typeface="Red Hat Display Medium"/>
            </a:endParaRPr>
          </a:p>
          <a:p>
            <a:pPr marL="457200" marR="0" lvl="0" indent="-457200" algn="l" rtl="0">
              <a:spcBef>
                <a:spcPts val="0"/>
              </a:spcBef>
              <a:spcAft>
                <a:spcPts val="0"/>
              </a:spcAft>
              <a:buClr>
                <a:schemeClr val="dk1"/>
              </a:buClr>
              <a:buSzPts val="3200"/>
              <a:buFont typeface="Red Hat Display Medium"/>
              <a:buChar char="•"/>
            </a:pPr>
            <a:r>
              <a:rPr lang="en-US" sz="3200">
                <a:solidFill>
                  <a:schemeClr val="dk1"/>
                </a:solidFill>
                <a:latin typeface="Red Hat Display Medium"/>
                <a:ea typeface="Red Hat Display Medium"/>
                <a:cs typeface="Red Hat Display Medium"/>
                <a:sym typeface="Red Hat Display Medium"/>
              </a:rPr>
              <a:t>2024 Franchise of the Year </a:t>
            </a:r>
            <a:endParaRPr sz="3200">
              <a:solidFill>
                <a:schemeClr val="dk1"/>
              </a:solidFill>
              <a:latin typeface="Red Hat Display Medium"/>
              <a:ea typeface="Red Hat Display Medium"/>
              <a:cs typeface="Red Hat Display Medium"/>
              <a:sym typeface="Red Hat Display Medium"/>
            </a:endParaRPr>
          </a:p>
          <a:p>
            <a:pPr marL="457200" marR="0" lvl="0" indent="-457200" algn="l" rtl="0">
              <a:spcBef>
                <a:spcPts val="0"/>
              </a:spcBef>
              <a:spcAft>
                <a:spcPts val="0"/>
              </a:spcAft>
              <a:buClr>
                <a:schemeClr val="dk1"/>
              </a:buClr>
              <a:buSzPts val="3200"/>
              <a:buFont typeface="Red Hat Display Medium"/>
              <a:buChar char="•"/>
            </a:pPr>
            <a:r>
              <a:rPr lang="en-US" sz="3200">
                <a:solidFill>
                  <a:schemeClr val="dk1"/>
                </a:solidFill>
                <a:latin typeface="Red Hat Display Medium"/>
                <a:ea typeface="Red Hat Display Medium"/>
                <a:cs typeface="Red Hat Display Medium"/>
                <a:sym typeface="Red Hat Display Medium"/>
              </a:rPr>
              <a:t>#4 Top Ranked SERVPRO Franchise Operation</a:t>
            </a:r>
            <a:endParaRPr sz="3200">
              <a:solidFill>
                <a:schemeClr val="dk1"/>
              </a:solidFill>
              <a:latin typeface="Red Hat Display Medium"/>
              <a:ea typeface="Red Hat Display Medium"/>
              <a:cs typeface="Red Hat Display Medium"/>
              <a:sym typeface="Red Hat Display Medium"/>
            </a:endParaRPr>
          </a:p>
          <a:p>
            <a:pPr marL="203200" marR="0" lvl="0" indent="0" algn="l" rtl="0">
              <a:spcBef>
                <a:spcPts val="0"/>
              </a:spcBef>
              <a:spcAft>
                <a:spcPts val="0"/>
              </a:spcAft>
              <a:buClr>
                <a:schemeClr val="dk1"/>
              </a:buClr>
              <a:buSzPts val="3200"/>
              <a:buFont typeface="Arial"/>
              <a:buNone/>
            </a:pPr>
            <a:endParaRPr sz="3200">
              <a:solidFill>
                <a:schemeClr val="dk1"/>
              </a:solidFill>
              <a:latin typeface="Red Hat Display Medium"/>
              <a:ea typeface="Red Hat Display Medium"/>
              <a:cs typeface="Red Hat Display Medium"/>
              <a:sym typeface="Red Hat Display Medium"/>
            </a:endParaRPr>
          </a:p>
          <a:p>
            <a:pPr marL="0" marR="0" lvl="0" indent="0" algn="l" rtl="0">
              <a:spcBef>
                <a:spcPts val="0"/>
              </a:spcBef>
              <a:spcAft>
                <a:spcPts val="0"/>
              </a:spcAft>
              <a:buNone/>
            </a:pPr>
            <a:endParaRPr sz="1800">
              <a:solidFill>
                <a:schemeClr val="dk1"/>
              </a:solidFill>
              <a:latin typeface="Red Hat Display"/>
              <a:ea typeface="Red Hat Display"/>
              <a:cs typeface="Red Hat Display"/>
              <a:sym typeface="Red Hat Display"/>
            </a:endParaRPr>
          </a:p>
          <a:p>
            <a:pPr marL="0" marR="0" lvl="0" indent="0" algn="l" rtl="0">
              <a:spcBef>
                <a:spcPts val="0"/>
              </a:spcBef>
              <a:spcAft>
                <a:spcPts val="0"/>
              </a:spcAft>
              <a:buNone/>
            </a:pPr>
            <a:endParaRPr sz="1800">
              <a:solidFill>
                <a:schemeClr val="dk1"/>
              </a:solidFill>
              <a:latin typeface="Red Hat Display"/>
              <a:ea typeface="Red Hat Display"/>
              <a:cs typeface="Red Hat Display"/>
              <a:sym typeface="Red Hat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78AEA-F1D2-4FA7-8914-48A7B1248E00}"/>
              </a:ext>
            </a:extLst>
          </p:cNvPr>
          <p:cNvSpPr>
            <a:spLocks noGrp="1"/>
          </p:cNvSpPr>
          <p:nvPr>
            <p:ph sz="half" idx="14"/>
          </p:nvPr>
        </p:nvSpPr>
        <p:spPr>
          <a:xfrm>
            <a:off x="4541179" y="1936375"/>
            <a:ext cx="6898522" cy="4523118"/>
          </a:xfrm>
        </p:spPr>
        <p:txBody>
          <a:bodyPr>
            <a:normAutofit/>
          </a:bodyPr>
          <a:lstStyle/>
          <a:p>
            <a:pPr marL="0" indent="0">
              <a:buNone/>
            </a:pPr>
            <a:r>
              <a:rPr kumimoji="0" lang="en-US" altLang="en-US" sz="36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Key topics</a:t>
            </a:r>
          </a:p>
          <a:p>
            <a:r>
              <a:rPr lang="en-US" altLang="en-US" sz="3600" b="1" dirty="0">
                <a:solidFill>
                  <a:srgbClr val="222222"/>
                </a:solidFill>
              </a:rPr>
              <a:t>Risk Assessments</a:t>
            </a:r>
          </a:p>
          <a:p>
            <a:r>
              <a:rPr kumimoji="0" lang="en-US" altLang="en-US" sz="36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Disaster Preparedness Planning</a:t>
            </a:r>
          </a:p>
          <a:p>
            <a:r>
              <a:rPr kumimoji="0" lang="en-US" altLang="en-US" sz="36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Response Strategies</a:t>
            </a:r>
          </a:p>
          <a:p>
            <a:r>
              <a:rPr lang="en-US" altLang="en-US" sz="3600" b="1" dirty="0">
                <a:solidFill>
                  <a:srgbClr val="222222"/>
                </a:solidFill>
              </a:rPr>
              <a:t>Post Disaster Recovery</a:t>
            </a:r>
          </a:p>
          <a:p>
            <a:r>
              <a:rPr kumimoji="0" lang="en-US" altLang="en-US" sz="36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Summary Conclusion</a:t>
            </a:r>
          </a:p>
        </p:txBody>
      </p:sp>
      <p:sp>
        <p:nvSpPr>
          <p:cNvPr id="2" name="Title 1">
            <a:extLst>
              <a:ext uri="{FF2B5EF4-FFF2-40B4-BE49-F238E27FC236}">
                <a16:creationId xmlns:a16="http://schemas.microsoft.com/office/drawing/2014/main" id="{8F6D019A-D5D2-4C46-ADBE-8B8DB92E7519}"/>
              </a:ext>
            </a:extLst>
          </p:cNvPr>
          <p:cNvSpPr>
            <a:spLocks noGrp="1"/>
          </p:cNvSpPr>
          <p:nvPr>
            <p:ph type="title"/>
          </p:nvPr>
        </p:nvSpPr>
        <p:spPr>
          <a:xfrm>
            <a:off x="3903134" y="398507"/>
            <a:ext cx="7536566" cy="1325563"/>
          </a:xfrm>
        </p:spPr>
        <p:txBody>
          <a:bodyPr>
            <a:normAutofit fontScale="90000"/>
          </a:bodyPr>
          <a:lstStyle/>
          <a:p>
            <a:pPr eaLnBrk="0" fontAlgn="b" hangingPunct="0">
              <a:lnSpc>
                <a:spcPct val="100000"/>
              </a:lnSpc>
              <a:spcAft>
                <a:spcPct val="0"/>
              </a:spcAft>
            </a:pPr>
            <a:r>
              <a:rPr kumimoji="0" lang="en-US" altLang="en-US" sz="44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Overview of the Presentation</a:t>
            </a:r>
          </a:p>
        </p:txBody>
      </p:sp>
      <p:sp>
        <p:nvSpPr>
          <p:cNvPr id="4" name="Slide Number Placeholder 3">
            <a:extLst>
              <a:ext uri="{FF2B5EF4-FFF2-40B4-BE49-F238E27FC236}">
                <a16:creationId xmlns:a16="http://schemas.microsoft.com/office/drawing/2014/main" id="{02CDD547-15FC-49A4-A044-BDF9F0DC469A}"/>
              </a:ext>
            </a:extLst>
          </p:cNvPr>
          <p:cNvSpPr>
            <a:spLocks noGrp="1"/>
          </p:cNvSpPr>
          <p:nvPr>
            <p:ph type="sldNum" sz="quarter" idx="12"/>
          </p:nvPr>
        </p:nvSpPr>
        <p:spPr/>
        <p:txBody>
          <a:bodyPr/>
          <a:lstStyle/>
          <a:p>
            <a:fld id="{FE64FAF0-67D6-8641-82FF-792E6360F5A5}" type="slidenum">
              <a:rPr lang="en-US" smtClean="0"/>
              <a:pPr/>
              <a:t>4</a:t>
            </a:fld>
            <a:endParaRPr lang="en-US" dirty="0"/>
          </a:p>
        </p:txBody>
      </p:sp>
      <p:pic>
        <p:nvPicPr>
          <p:cNvPr id="7" name="Graphic 6" descr="Clipboard Checked">
            <a:extLst>
              <a:ext uri="{FF2B5EF4-FFF2-40B4-BE49-F238E27FC236}">
                <a16:creationId xmlns:a16="http://schemas.microsoft.com/office/drawing/2014/main" id="{D8EE644A-B86D-4386-9894-ECEA096C4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676400"/>
            <a:ext cx="3505200" cy="3505200"/>
          </a:xfrm>
          <a:prstGeom prst="rect">
            <a:avLst/>
          </a:prstGeom>
        </p:spPr>
      </p:pic>
    </p:spTree>
    <p:extLst>
      <p:ext uri="{BB962C8B-B14F-4D97-AF65-F5344CB8AC3E}">
        <p14:creationId xmlns:p14="http://schemas.microsoft.com/office/powerpoint/2010/main" val="375810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8"/>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Mother Nature is a Threat</a:t>
            </a:r>
            <a:endParaRPr sz="4500">
              <a:solidFill>
                <a:schemeClr val="lt1"/>
              </a:solidFill>
              <a:latin typeface="Red Hat Display"/>
              <a:ea typeface="Red Hat Display"/>
              <a:cs typeface="Red Hat Display"/>
              <a:sym typeface="Red Hat Display"/>
            </a:endParaRPr>
          </a:p>
        </p:txBody>
      </p:sp>
      <p:sp>
        <p:nvSpPr>
          <p:cNvPr id="184" name="Google Shape;184;p28"/>
          <p:cNvSpPr txBox="1"/>
          <p:nvPr/>
        </p:nvSpPr>
        <p:spPr>
          <a:xfrm>
            <a:off x="4500250" y="1768300"/>
            <a:ext cx="6825300" cy="31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i="0">
                <a:solidFill>
                  <a:schemeClr val="dk1"/>
                </a:solidFill>
                <a:latin typeface="Red Hat Display"/>
                <a:ea typeface="Red Hat Display"/>
                <a:cs typeface="Red Hat Display"/>
                <a:sym typeface="Red Hat Display"/>
              </a:rPr>
              <a:t>Disaster recovery is </a:t>
            </a:r>
            <a:r>
              <a:rPr lang="en-US" sz="4000" i="0" u="sng">
                <a:solidFill>
                  <a:schemeClr val="dk1"/>
                </a:solidFill>
                <a:latin typeface="Red Hat Display"/>
                <a:ea typeface="Red Hat Display"/>
                <a:cs typeface="Red Hat Display"/>
                <a:sym typeface="Red Hat Display"/>
              </a:rPr>
              <a:t>no longer </a:t>
            </a:r>
            <a:r>
              <a:rPr lang="en-US" sz="4000" i="0">
                <a:solidFill>
                  <a:schemeClr val="dk1"/>
                </a:solidFill>
                <a:latin typeface="Red Hat Display"/>
                <a:ea typeface="Red Hat Display"/>
                <a:cs typeface="Red Hat Display"/>
                <a:sym typeface="Red Hat Display"/>
              </a:rPr>
              <a:t>an </a:t>
            </a:r>
            <a:r>
              <a:rPr lang="en-US" sz="4000" u="sng">
                <a:solidFill>
                  <a:schemeClr val="dk1"/>
                </a:solidFill>
                <a:latin typeface="Red Hat Display"/>
                <a:ea typeface="Red Hat Display"/>
                <a:cs typeface="Red Hat Display"/>
                <a:sym typeface="Red Hat Display"/>
              </a:rPr>
              <a:t>option</a:t>
            </a:r>
            <a:r>
              <a:rPr lang="en-US" sz="4000" i="0">
                <a:solidFill>
                  <a:schemeClr val="dk1"/>
                </a:solidFill>
                <a:latin typeface="Red Hat Display"/>
                <a:ea typeface="Red Hat Display"/>
                <a:cs typeface="Red Hat Display"/>
                <a:sym typeface="Red Hat Display"/>
              </a:rPr>
              <a:t>.</a:t>
            </a:r>
            <a:endParaRPr>
              <a:solidFill>
                <a:schemeClr val="dk1"/>
              </a:solidFill>
              <a:latin typeface="Red Hat Display"/>
              <a:ea typeface="Red Hat Display"/>
              <a:cs typeface="Red Hat Display"/>
              <a:sym typeface="Red Hat Display"/>
            </a:endParaRPr>
          </a:p>
          <a:p>
            <a:pPr marL="0" marR="0" lvl="0" indent="0" algn="l" rtl="0">
              <a:spcBef>
                <a:spcPts val="0"/>
              </a:spcBef>
              <a:spcAft>
                <a:spcPts val="0"/>
              </a:spcAft>
              <a:buNone/>
            </a:pPr>
            <a:r>
              <a:rPr lang="en-US" sz="4000">
                <a:solidFill>
                  <a:schemeClr val="dk1"/>
                </a:solidFill>
                <a:latin typeface="Red Hat Display"/>
                <a:ea typeface="Red Hat Display"/>
                <a:cs typeface="Red Hat Display"/>
                <a:sym typeface="Red Hat Display"/>
              </a:rPr>
              <a:t>You</a:t>
            </a:r>
            <a:r>
              <a:rPr lang="en-US" sz="4000" i="0">
                <a:solidFill>
                  <a:schemeClr val="dk1"/>
                </a:solidFill>
                <a:latin typeface="Red Hat Display"/>
                <a:ea typeface="Red Hat Display"/>
                <a:cs typeface="Red Hat Display"/>
                <a:sym typeface="Red Hat Display"/>
              </a:rPr>
              <a:t> </a:t>
            </a:r>
            <a:r>
              <a:rPr lang="en-US" sz="4000" i="0" u="sng">
                <a:solidFill>
                  <a:schemeClr val="dk1"/>
                </a:solidFill>
                <a:latin typeface="Red Hat Display"/>
                <a:ea typeface="Red Hat Display"/>
                <a:cs typeface="Red Hat Display"/>
                <a:sym typeface="Red Hat Display"/>
              </a:rPr>
              <a:t>must prepare now </a:t>
            </a:r>
            <a:r>
              <a:rPr lang="en-US" sz="4000" i="0">
                <a:solidFill>
                  <a:schemeClr val="dk1"/>
                </a:solidFill>
                <a:latin typeface="Red Hat Display"/>
                <a:ea typeface="Red Hat Display"/>
                <a:cs typeface="Red Hat Display"/>
                <a:sym typeface="Red Hat Display"/>
              </a:rPr>
              <a:t>to recover safe</a:t>
            </a:r>
            <a:r>
              <a:rPr lang="en-US" sz="4000">
                <a:solidFill>
                  <a:schemeClr val="dk1"/>
                </a:solidFill>
                <a:latin typeface="Red Hat Display"/>
                <a:ea typeface="Red Hat Display"/>
                <a:cs typeface="Red Hat Display"/>
                <a:sym typeface="Red Hat Display"/>
              </a:rPr>
              <a:t>ly, </a:t>
            </a:r>
            <a:r>
              <a:rPr lang="en-US" sz="4000" i="0">
                <a:solidFill>
                  <a:schemeClr val="dk1"/>
                </a:solidFill>
                <a:latin typeface="Red Hat Display"/>
                <a:ea typeface="Red Hat Display"/>
                <a:cs typeface="Red Hat Display"/>
                <a:sym typeface="Red Hat Display"/>
              </a:rPr>
              <a:t>quickly and effici</a:t>
            </a:r>
            <a:r>
              <a:rPr lang="en-US" sz="4000">
                <a:solidFill>
                  <a:schemeClr val="dk1"/>
                </a:solidFill>
                <a:latin typeface="Red Hat Display"/>
                <a:ea typeface="Red Hat Display"/>
                <a:cs typeface="Red Hat Display"/>
                <a:sym typeface="Red Hat Display"/>
              </a:rPr>
              <a:t>ently</a:t>
            </a:r>
            <a:r>
              <a:rPr lang="en-US" sz="4000" i="0">
                <a:solidFill>
                  <a:schemeClr val="dk1"/>
                </a:solidFill>
                <a:latin typeface="Red Hat Display"/>
                <a:ea typeface="Red Hat Display"/>
                <a:cs typeface="Red Hat Display"/>
                <a:sym typeface="Red Hat Display"/>
              </a:rPr>
              <a:t>.</a:t>
            </a:r>
            <a:endParaRPr>
              <a:solidFill>
                <a:schemeClr val="dk1"/>
              </a:solidFill>
              <a:latin typeface="Red Hat Display"/>
              <a:ea typeface="Red Hat Display"/>
              <a:cs typeface="Red Hat Display"/>
              <a:sym typeface="Red Hat Display"/>
            </a:endParaRPr>
          </a:p>
        </p:txBody>
      </p:sp>
      <p:pic>
        <p:nvPicPr>
          <p:cNvPr id="185" name="Google Shape;185;p28"/>
          <p:cNvPicPr preferRelativeResize="0"/>
          <p:nvPr/>
        </p:nvPicPr>
        <p:blipFill>
          <a:blip r:embed="rId3">
            <a:alphaModFix/>
          </a:blip>
          <a:stretch>
            <a:fillRect/>
          </a:stretch>
        </p:blipFill>
        <p:spPr>
          <a:xfrm>
            <a:off x="184675" y="1843650"/>
            <a:ext cx="3967457" cy="2420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29"/>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The Team Zubricki Difference</a:t>
            </a:r>
            <a:endParaRPr sz="4500">
              <a:solidFill>
                <a:schemeClr val="lt1"/>
              </a:solidFill>
              <a:latin typeface="Red Hat Display"/>
              <a:ea typeface="Red Hat Display"/>
              <a:cs typeface="Red Hat Display"/>
              <a:sym typeface="Red Hat Display"/>
            </a:endParaRPr>
          </a:p>
        </p:txBody>
      </p:sp>
      <p:sp>
        <p:nvSpPr>
          <p:cNvPr id="192" name="Google Shape;192;p29"/>
          <p:cNvSpPr txBox="1"/>
          <p:nvPr/>
        </p:nvSpPr>
        <p:spPr>
          <a:xfrm>
            <a:off x="3537850" y="1432775"/>
            <a:ext cx="8541600" cy="409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			</a:t>
            </a:r>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Emergency READY Profile (ERP)</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Dedicated, professionally certified, experienced team</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Dedicated emergency phone number</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DocuSketch</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Drone footage</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One point of contact for portfolios</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One point of billing</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Preposition 54 ft trailers with equipment</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Monthly contact with Team Zubricki representative </a:t>
            </a:r>
            <a:endParaRPr sz="2400">
              <a:solidFill>
                <a:schemeClr val="dk1"/>
              </a:solidFill>
              <a:latin typeface="Red Hat Display Medium"/>
              <a:ea typeface="Red Hat Display Medium"/>
              <a:cs typeface="Red Hat Display Medium"/>
              <a:sym typeface="Red Hat Display Medium"/>
            </a:endParaRPr>
          </a:p>
          <a:p>
            <a:pPr marL="457200" marR="0" lvl="0" indent="-431800" algn="l" rtl="0">
              <a:spcBef>
                <a:spcPts val="0"/>
              </a:spcBef>
              <a:spcAft>
                <a:spcPts val="0"/>
              </a:spcAft>
              <a:buClr>
                <a:schemeClr val="dk1"/>
              </a:buClr>
              <a:buSzPts val="2400"/>
              <a:buFont typeface="Red Hat Display Medium"/>
              <a:buChar char="•"/>
            </a:pPr>
            <a:r>
              <a:rPr lang="en-US" sz="2400">
                <a:solidFill>
                  <a:schemeClr val="dk1"/>
                </a:solidFill>
                <a:latin typeface="Red Hat Display Medium"/>
                <a:ea typeface="Red Hat Display Medium"/>
                <a:cs typeface="Red Hat Display Medium"/>
                <a:sym typeface="Red Hat Display Medium"/>
              </a:rPr>
              <a:t>Ready to respond 365 / 24 / 7</a:t>
            </a:r>
            <a:endParaRPr sz="2400">
              <a:solidFill>
                <a:schemeClr val="lt1"/>
              </a:solidFill>
              <a:latin typeface="Red Hat Display Medium"/>
              <a:ea typeface="Red Hat Display Medium"/>
              <a:cs typeface="Red Hat Display Medium"/>
              <a:sym typeface="Red Hat Display Medium"/>
            </a:endParaRPr>
          </a:p>
        </p:txBody>
      </p:sp>
      <p:pic>
        <p:nvPicPr>
          <p:cNvPr id="193" name="Google Shape;193;p29"/>
          <p:cNvPicPr preferRelativeResize="0"/>
          <p:nvPr/>
        </p:nvPicPr>
        <p:blipFill>
          <a:blip r:embed="rId3">
            <a:alphaModFix/>
          </a:blip>
          <a:stretch>
            <a:fillRect/>
          </a:stretch>
        </p:blipFill>
        <p:spPr>
          <a:xfrm>
            <a:off x="238525" y="1948075"/>
            <a:ext cx="3233050" cy="2694208"/>
          </a:xfrm>
          <a:prstGeom prst="rect">
            <a:avLst/>
          </a:prstGeom>
          <a:noFill/>
          <a:ln>
            <a:noFill/>
          </a:ln>
          <a:effectLst>
            <a:outerShdw blurRad="57150" dist="19050" dir="5400000" algn="bl" rotWithShape="0">
              <a:srgbClr val="757575">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30"/>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Risks in Manufacturing</a:t>
            </a:r>
            <a:endParaRPr sz="4500">
              <a:solidFill>
                <a:schemeClr val="lt1"/>
              </a:solidFill>
              <a:latin typeface="Red Hat Display"/>
              <a:ea typeface="Red Hat Display"/>
              <a:cs typeface="Red Hat Display"/>
              <a:sym typeface="Red Hat Display"/>
            </a:endParaRPr>
          </a:p>
        </p:txBody>
      </p:sp>
      <p:sp>
        <p:nvSpPr>
          <p:cNvPr id="200" name="Google Shape;200;p30"/>
          <p:cNvSpPr txBox="1"/>
          <p:nvPr/>
        </p:nvSpPr>
        <p:spPr>
          <a:xfrm>
            <a:off x="3186725" y="1135500"/>
            <a:ext cx="9424500" cy="441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i="0">
              <a:solidFill>
                <a:schemeClr val="dk1"/>
              </a:solidFill>
              <a:latin typeface="Red Hat Display Medium"/>
              <a:ea typeface="Red Hat Display Medium"/>
              <a:cs typeface="Red Hat Display Medium"/>
              <a:sym typeface="Red Hat Display Medium"/>
            </a:endParaRPr>
          </a:p>
          <a:p>
            <a:pPr marL="914400" lvl="0" indent="-374650" algn="l" rtl="0">
              <a:spcBef>
                <a:spcPts val="0"/>
              </a:spcBef>
              <a:spcAft>
                <a:spcPts val="0"/>
              </a:spcAft>
              <a:buClr>
                <a:schemeClr val="dk1"/>
              </a:buClr>
              <a:buSzPts val="2300"/>
              <a:buFont typeface="Red Hat Display Medium"/>
              <a:buChar char="●"/>
            </a:pPr>
            <a:r>
              <a:rPr lang="en-US" sz="2300" b="1">
                <a:solidFill>
                  <a:schemeClr val="dk1"/>
                </a:solidFill>
                <a:latin typeface="Red Hat Display"/>
                <a:ea typeface="Red Hat Display"/>
                <a:cs typeface="Red Hat Display"/>
                <a:sym typeface="Red Hat Display"/>
              </a:rPr>
              <a:t>People|Workplace safety 85% of disasters are man made</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Economic Slowdown or Slow Recovery</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a:buChar char="●"/>
            </a:pPr>
            <a:r>
              <a:rPr lang="en-US" sz="2300" b="1">
                <a:solidFill>
                  <a:schemeClr val="dk1"/>
                </a:solidFill>
                <a:latin typeface="Red Hat Display"/>
                <a:ea typeface="Red Hat Display"/>
                <a:cs typeface="Red Hat Display"/>
                <a:sym typeface="Red Hat Display"/>
              </a:rPr>
              <a:t>Business Interruption | 50% do not reopen</a:t>
            </a:r>
            <a:endParaRPr sz="2300" b="1">
              <a:solidFill>
                <a:schemeClr val="dk1"/>
              </a:solidFill>
              <a:latin typeface="Red Hat Display"/>
              <a:ea typeface="Red Hat Display"/>
              <a:cs typeface="Red Hat Display"/>
              <a:sym typeface="Red Hat Display"/>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Cyber Attack or Data Breach</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Regulatory or Legislative Changes</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Increasing Competition</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Failure to Attract or Retain Top Talent</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Failure to Innovate or Meet Customer Needs</a:t>
            </a:r>
            <a:endParaRPr sz="2300">
              <a:solidFill>
                <a:schemeClr val="dk1"/>
              </a:solidFill>
              <a:latin typeface="Red Hat Display Medium"/>
              <a:ea typeface="Red Hat Display Medium"/>
              <a:cs typeface="Red Hat Display Medium"/>
              <a:sym typeface="Red Hat Display Medium"/>
            </a:endParaRPr>
          </a:p>
          <a:p>
            <a:pPr marL="914400" marR="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Cash Flow or Liquidity Risk</a:t>
            </a:r>
            <a:endParaRPr sz="2300">
              <a:solidFill>
                <a:schemeClr val="dk1"/>
              </a:solidFill>
              <a:latin typeface="Red Hat Display Medium"/>
              <a:ea typeface="Red Hat Display Medium"/>
              <a:cs typeface="Red Hat Display Medium"/>
              <a:sym typeface="Red Hat Display Medium"/>
            </a:endParaRPr>
          </a:p>
          <a:p>
            <a:pPr marL="91440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Commodity Price Risk or Scarcity of Materials</a:t>
            </a:r>
            <a:endParaRPr sz="2300">
              <a:solidFill>
                <a:schemeClr val="dk1"/>
              </a:solidFill>
              <a:latin typeface="Red Hat Display Medium"/>
              <a:ea typeface="Red Hat Display Medium"/>
              <a:cs typeface="Red Hat Display Medium"/>
              <a:sym typeface="Red Hat Display Medium"/>
            </a:endParaRPr>
          </a:p>
          <a:p>
            <a:pPr marL="914400" lvl="0" indent="-374650" algn="l" rtl="0">
              <a:spcBef>
                <a:spcPts val="0"/>
              </a:spcBef>
              <a:spcAft>
                <a:spcPts val="0"/>
              </a:spcAft>
              <a:buClr>
                <a:schemeClr val="dk1"/>
              </a:buClr>
              <a:buSzPts val="2300"/>
              <a:buFont typeface="Red Hat Display Medium"/>
              <a:buChar char="●"/>
            </a:pPr>
            <a:r>
              <a:rPr lang="en-US" sz="2300">
                <a:solidFill>
                  <a:schemeClr val="dk1"/>
                </a:solidFill>
                <a:latin typeface="Red Hat Display Medium"/>
                <a:ea typeface="Red Hat Display Medium"/>
                <a:cs typeface="Red Hat Display Medium"/>
                <a:sym typeface="Red Hat Display Medium"/>
              </a:rPr>
              <a:t>Supply Chain or Distribution Failure</a:t>
            </a:r>
            <a:endParaRPr sz="2300">
              <a:solidFill>
                <a:schemeClr val="dk1"/>
              </a:solidFill>
              <a:latin typeface="Red Hat Display Medium"/>
              <a:ea typeface="Red Hat Display Medium"/>
              <a:cs typeface="Red Hat Display Medium"/>
              <a:sym typeface="Red Hat Display Medium"/>
            </a:endParaRPr>
          </a:p>
        </p:txBody>
      </p:sp>
      <p:pic>
        <p:nvPicPr>
          <p:cNvPr id="201" name="Google Shape;201;p30" title="File:Manufacturing equipment 095.jpg - Wikimedia Commons"/>
          <p:cNvPicPr preferRelativeResize="0"/>
          <p:nvPr/>
        </p:nvPicPr>
        <p:blipFill>
          <a:blip r:embed="rId3">
            <a:alphaModFix/>
          </a:blip>
          <a:stretch>
            <a:fillRect/>
          </a:stretch>
        </p:blipFill>
        <p:spPr>
          <a:xfrm>
            <a:off x="187025" y="1649625"/>
            <a:ext cx="3226875" cy="24201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31"/>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Importance of Preparation </a:t>
            </a:r>
            <a:endParaRPr sz="4500">
              <a:solidFill>
                <a:schemeClr val="lt1"/>
              </a:solidFill>
              <a:latin typeface="Red Hat Display"/>
              <a:ea typeface="Red Hat Display"/>
              <a:cs typeface="Red Hat Display"/>
              <a:sym typeface="Red Hat Display"/>
            </a:endParaRPr>
          </a:p>
        </p:txBody>
      </p:sp>
      <p:sp>
        <p:nvSpPr>
          <p:cNvPr id="208" name="Google Shape;208;p31"/>
          <p:cNvSpPr txBox="1"/>
          <p:nvPr/>
        </p:nvSpPr>
        <p:spPr>
          <a:xfrm>
            <a:off x="4788050" y="1843650"/>
            <a:ext cx="7216200" cy="364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Red Hat Display"/>
                <a:ea typeface="Red Hat Display"/>
                <a:cs typeface="Red Hat Display"/>
                <a:sym typeface="Red Hat Display"/>
              </a:rPr>
              <a:t>Nearly a third of respondents reported a loss only 58% had a plan to respond to these risks.</a:t>
            </a:r>
            <a:endParaRPr sz="4000">
              <a:solidFill>
                <a:schemeClr val="dk1"/>
              </a:solidFill>
              <a:latin typeface="Red Hat Display"/>
              <a:ea typeface="Red Hat Display"/>
              <a:cs typeface="Red Hat Display"/>
              <a:sym typeface="Red Hat Display"/>
            </a:endParaRPr>
          </a:p>
          <a:p>
            <a:pPr marL="0" marR="0" lvl="0" indent="0" algn="l" rtl="0">
              <a:spcBef>
                <a:spcPts val="0"/>
              </a:spcBef>
              <a:spcAft>
                <a:spcPts val="0"/>
              </a:spcAft>
              <a:buNone/>
            </a:pPr>
            <a:endParaRPr sz="4000">
              <a:solidFill>
                <a:schemeClr val="dk1"/>
              </a:solidFill>
              <a:latin typeface="Red Hat Display"/>
              <a:ea typeface="Red Hat Display"/>
              <a:cs typeface="Red Hat Display"/>
              <a:sym typeface="Red Hat Display"/>
            </a:endParaRPr>
          </a:p>
          <a:p>
            <a:pPr marL="0" marR="0" lvl="0" indent="0" algn="l" rtl="0">
              <a:spcBef>
                <a:spcPts val="0"/>
              </a:spcBef>
              <a:spcAft>
                <a:spcPts val="0"/>
              </a:spcAft>
              <a:buNone/>
            </a:pPr>
            <a:r>
              <a:rPr lang="en-US" sz="4000">
                <a:solidFill>
                  <a:schemeClr val="dk1"/>
                </a:solidFill>
                <a:latin typeface="Red Hat Display"/>
                <a:ea typeface="Red Hat Display"/>
                <a:cs typeface="Red Hat Display"/>
                <a:sym typeface="Red Hat Display"/>
              </a:rPr>
              <a:t>Only </a:t>
            </a:r>
            <a:r>
              <a:rPr lang="en-US" sz="4000" u="sng">
                <a:solidFill>
                  <a:schemeClr val="dk1"/>
                </a:solidFill>
                <a:latin typeface="Red Hat Display"/>
                <a:ea typeface="Red Hat Display"/>
                <a:cs typeface="Red Hat Display"/>
                <a:sym typeface="Red Hat Display"/>
              </a:rPr>
              <a:t>34%</a:t>
            </a:r>
            <a:r>
              <a:rPr lang="en-US" sz="4000">
                <a:solidFill>
                  <a:schemeClr val="dk1"/>
                </a:solidFill>
                <a:latin typeface="Red Hat Display"/>
                <a:ea typeface="Red Hat Display"/>
                <a:cs typeface="Red Hat Display"/>
                <a:sym typeface="Red Hat Display"/>
              </a:rPr>
              <a:t> had a </a:t>
            </a:r>
            <a:r>
              <a:rPr lang="en-US" sz="4000" u="sng">
                <a:solidFill>
                  <a:schemeClr val="dk1"/>
                </a:solidFill>
                <a:latin typeface="Red Hat Display"/>
                <a:ea typeface="Red Hat Display"/>
                <a:cs typeface="Red Hat Display"/>
                <a:sym typeface="Red Hat Display"/>
              </a:rPr>
              <a:t>recovery</a:t>
            </a:r>
            <a:r>
              <a:rPr lang="en-US" sz="4000">
                <a:solidFill>
                  <a:schemeClr val="dk1"/>
                </a:solidFill>
                <a:latin typeface="Red Hat Display"/>
                <a:ea typeface="Red Hat Display"/>
                <a:cs typeface="Red Hat Display"/>
                <a:sym typeface="Red Hat Display"/>
              </a:rPr>
              <a:t> plan.</a:t>
            </a:r>
            <a:endParaRPr sz="4000">
              <a:solidFill>
                <a:schemeClr val="dk1"/>
              </a:solidFill>
              <a:latin typeface="Red Hat Display"/>
              <a:ea typeface="Red Hat Display"/>
              <a:cs typeface="Red Hat Display"/>
              <a:sym typeface="Red Hat Display"/>
            </a:endParaRPr>
          </a:p>
          <a:p>
            <a:pPr marL="0" marR="0" lvl="0" indent="0" algn="ctr" rtl="0">
              <a:spcBef>
                <a:spcPts val="0"/>
              </a:spcBef>
              <a:spcAft>
                <a:spcPts val="0"/>
              </a:spcAft>
              <a:buNone/>
            </a:pPr>
            <a:r>
              <a:rPr lang="en-US" sz="3100">
                <a:solidFill>
                  <a:schemeClr val="dk1"/>
                </a:solidFill>
                <a:latin typeface="Red Hat Display"/>
                <a:ea typeface="Red Hat Display"/>
                <a:cs typeface="Red Hat Display"/>
                <a:sym typeface="Red Hat Display"/>
              </a:rPr>
              <a:t>50% do not reopen</a:t>
            </a:r>
            <a:endParaRPr sz="3100">
              <a:solidFill>
                <a:schemeClr val="dk1"/>
              </a:solidFill>
              <a:latin typeface="Red Hat Display"/>
              <a:ea typeface="Red Hat Display"/>
              <a:cs typeface="Red Hat Display"/>
              <a:sym typeface="Red Hat Display"/>
            </a:endParaRPr>
          </a:p>
        </p:txBody>
      </p:sp>
      <p:pic>
        <p:nvPicPr>
          <p:cNvPr id="209" name="Google Shape;209;p31"/>
          <p:cNvPicPr preferRelativeResize="0"/>
          <p:nvPr/>
        </p:nvPicPr>
        <p:blipFill>
          <a:blip r:embed="rId3">
            <a:alphaModFix/>
          </a:blip>
          <a:stretch>
            <a:fillRect/>
          </a:stretch>
        </p:blipFill>
        <p:spPr>
          <a:xfrm>
            <a:off x="518425" y="1817150"/>
            <a:ext cx="4035724" cy="2909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p32"/>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Natural Disaster Response</a:t>
            </a:r>
            <a:endParaRPr sz="4500">
              <a:solidFill>
                <a:schemeClr val="lt1"/>
              </a:solidFill>
              <a:latin typeface="Red Hat Display"/>
              <a:ea typeface="Red Hat Display"/>
              <a:cs typeface="Red Hat Display"/>
              <a:sym typeface="Red Hat Display"/>
            </a:endParaRPr>
          </a:p>
        </p:txBody>
      </p:sp>
      <p:pic>
        <p:nvPicPr>
          <p:cNvPr id="216" name="Google Shape;216;p32"/>
          <p:cNvPicPr preferRelativeResize="0"/>
          <p:nvPr/>
        </p:nvPicPr>
        <p:blipFill>
          <a:blip r:embed="rId3">
            <a:alphaModFix/>
          </a:blip>
          <a:srcRect l="54942" b="47706"/>
          <a:stretch/>
        </p:blipFill>
        <p:spPr>
          <a:xfrm>
            <a:off x="6179450" y="1733365"/>
            <a:ext cx="4639073" cy="4865555"/>
          </a:xfrm>
          <a:prstGeom prst="rect">
            <a:avLst/>
          </a:prstGeom>
          <a:noFill/>
          <a:ln>
            <a:noFill/>
          </a:ln>
        </p:spPr>
      </p:pic>
      <p:sp>
        <p:nvSpPr>
          <p:cNvPr id="217" name="Google Shape;217;p32"/>
          <p:cNvSpPr txBox="1"/>
          <p:nvPr/>
        </p:nvSpPr>
        <p:spPr>
          <a:xfrm>
            <a:off x="620638" y="790365"/>
            <a:ext cx="5196600" cy="21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Red Hat Display"/>
              <a:ea typeface="Red Hat Display"/>
              <a:cs typeface="Red Hat Display"/>
              <a:sym typeface="Red Hat Display"/>
            </a:endParaRPr>
          </a:p>
          <a:p>
            <a:pPr marL="0" lvl="0" indent="0" algn="l" rtl="0">
              <a:spcBef>
                <a:spcPts val="0"/>
              </a:spcBef>
              <a:spcAft>
                <a:spcPts val="0"/>
              </a:spcAft>
              <a:buNone/>
            </a:pPr>
            <a:r>
              <a:rPr lang="en-US" sz="2800" dirty="0">
                <a:solidFill>
                  <a:schemeClr val="dk1"/>
                </a:solidFill>
                <a:latin typeface="Red Hat Display"/>
                <a:ea typeface="Red Hat Display"/>
                <a:cs typeface="Red Hat Display"/>
                <a:sym typeface="Red Hat Display"/>
              </a:rPr>
              <a:t>Structure &amp; Contents cleaning</a:t>
            </a:r>
            <a:endParaRPr sz="2800" dirty="0">
              <a:solidFill>
                <a:schemeClr val="dk1"/>
              </a:solidFill>
              <a:latin typeface="Red Hat Display"/>
              <a:ea typeface="Red Hat Display"/>
              <a:cs typeface="Red Hat Display"/>
              <a:sym typeface="Red Hat Display"/>
            </a:endParaRPr>
          </a:p>
        </p:txBody>
      </p:sp>
      <p:pic>
        <p:nvPicPr>
          <p:cNvPr id="2" name="Google Shape;216;p32">
            <a:extLst>
              <a:ext uri="{FF2B5EF4-FFF2-40B4-BE49-F238E27FC236}">
                <a16:creationId xmlns:a16="http://schemas.microsoft.com/office/drawing/2014/main" id="{20197401-8539-4130-DB23-9846E1F74B05}"/>
              </a:ext>
            </a:extLst>
          </p:cNvPr>
          <p:cNvPicPr preferRelativeResize="0"/>
          <p:nvPr/>
        </p:nvPicPr>
        <p:blipFill>
          <a:blip r:embed="rId3">
            <a:alphaModFix/>
          </a:blip>
          <a:srcRect l="54942" t="53573"/>
          <a:stretch/>
        </p:blipFill>
        <p:spPr>
          <a:xfrm>
            <a:off x="380834" y="2087880"/>
            <a:ext cx="5074191" cy="45110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p32"/>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Natural Disaster Response</a:t>
            </a:r>
            <a:endParaRPr sz="4500">
              <a:solidFill>
                <a:schemeClr val="lt1"/>
              </a:solidFill>
              <a:latin typeface="Red Hat Display"/>
              <a:ea typeface="Red Hat Display"/>
              <a:cs typeface="Red Hat Display"/>
              <a:sym typeface="Red Hat Display"/>
            </a:endParaRPr>
          </a:p>
        </p:txBody>
      </p:sp>
      <p:pic>
        <p:nvPicPr>
          <p:cNvPr id="216" name="Google Shape;216;p32"/>
          <p:cNvPicPr preferRelativeResize="0"/>
          <p:nvPr/>
        </p:nvPicPr>
        <p:blipFill>
          <a:blip r:embed="rId3">
            <a:alphaModFix/>
          </a:blip>
          <a:srcRect r="44226"/>
          <a:stretch/>
        </p:blipFill>
        <p:spPr>
          <a:xfrm>
            <a:off x="3687841" y="1033500"/>
            <a:ext cx="5806440" cy="5673275"/>
          </a:xfrm>
          <a:prstGeom prst="rect">
            <a:avLst/>
          </a:prstGeom>
          <a:noFill/>
          <a:ln>
            <a:noFill/>
          </a:ln>
        </p:spPr>
      </p:pic>
      <p:sp>
        <p:nvSpPr>
          <p:cNvPr id="217" name="Google Shape;217;p32"/>
          <p:cNvSpPr txBox="1"/>
          <p:nvPr/>
        </p:nvSpPr>
        <p:spPr>
          <a:xfrm>
            <a:off x="258425" y="1993500"/>
            <a:ext cx="5196600" cy="21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dk1"/>
                </a:solidFill>
                <a:latin typeface="Red Hat Display"/>
                <a:ea typeface="Red Hat Display"/>
                <a:cs typeface="Red Hat Display"/>
                <a:sym typeface="Red Hat Display"/>
              </a:rPr>
              <a:t>Warehouse Fire</a:t>
            </a:r>
          </a:p>
          <a:p>
            <a:pPr marL="0" lvl="0" indent="0" algn="l" rtl="0">
              <a:spcBef>
                <a:spcPts val="0"/>
              </a:spcBef>
              <a:spcAft>
                <a:spcPts val="0"/>
              </a:spcAft>
              <a:buNone/>
            </a:pPr>
            <a:endParaRPr lang="en-US" sz="2800" dirty="0">
              <a:solidFill>
                <a:schemeClr val="dk1"/>
              </a:solidFill>
              <a:latin typeface="Red Hat Display"/>
              <a:ea typeface="Red Hat Display"/>
              <a:cs typeface="Red Hat Display"/>
              <a:sym typeface="Red Hat Display"/>
            </a:endParaRPr>
          </a:p>
          <a:p>
            <a:pPr marL="0" lvl="0" indent="0" algn="l" rtl="0">
              <a:spcBef>
                <a:spcPts val="0"/>
              </a:spcBef>
              <a:spcAft>
                <a:spcPts val="0"/>
              </a:spcAft>
              <a:buNone/>
            </a:pPr>
            <a:r>
              <a:rPr lang="en-US" sz="2800" dirty="0">
                <a:solidFill>
                  <a:schemeClr val="dk1"/>
                </a:solidFill>
                <a:latin typeface="Red Hat Display"/>
                <a:ea typeface="Red Hat Display"/>
                <a:cs typeface="Red Hat Display"/>
                <a:sym typeface="Red Hat Display"/>
              </a:rPr>
              <a:t>Semi-Trailer</a:t>
            </a:r>
            <a:endParaRPr sz="2800" dirty="0">
              <a:solidFill>
                <a:schemeClr val="dk1"/>
              </a:solidFill>
              <a:latin typeface="Red Hat Display"/>
              <a:ea typeface="Red Hat Display"/>
              <a:cs typeface="Red Hat Display"/>
              <a:sym typeface="Red Hat Display"/>
            </a:endParaRPr>
          </a:p>
        </p:txBody>
      </p:sp>
    </p:spTree>
    <p:extLst>
      <p:ext uri="{BB962C8B-B14F-4D97-AF65-F5344CB8AC3E}">
        <p14:creationId xmlns:p14="http://schemas.microsoft.com/office/powerpoint/2010/main" val="3155154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33"/>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Response FIRE </a:t>
            </a:r>
            <a:endParaRPr sz="4500">
              <a:solidFill>
                <a:schemeClr val="lt1"/>
              </a:solidFill>
              <a:latin typeface="Red Hat Display"/>
              <a:ea typeface="Red Hat Display"/>
              <a:cs typeface="Red Hat Display"/>
              <a:sym typeface="Red Hat Display"/>
            </a:endParaRPr>
          </a:p>
        </p:txBody>
      </p:sp>
      <p:pic>
        <p:nvPicPr>
          <p:cNvPr id="224" name="Google Shape;224;p33"/>
          <p:cNvPicPr preferRelativeResize="0"/>
          <p:nvPr/>
        </p:nvPicPr>
        <p:blipFill>
          <a:blip r:embed="rId3">
            <a:alphaModFix/>
          </a:blip>
          <a:stretch>
            <a:fillRect/>
          </a:stretch>
        </p:blipFill>
        <p:spPr>
          <a:xfrm>
            <a:off x="3596640" y="1090965"/>
            <a:ext cx="7134315" cy="5706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4"/>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0" name="Google Shape;230;p34"/>
          <p:cNvSpPr txBox="1">
            <a:spLocks noGrp="1"/>
          </p:cNvSpPr>
          <p:nvPr>
            <p:ph type="body" idx="1"/>
          </p:nvPr>
        </p:nvSpPr>
        <p:spPr>
          <a:xfrm>
            <a:off x="4727725" y="1033500"/>
            <a:ext cx="2468400" cy="767400"/>
          </a:xfrm>
          <a:prstGeom prst="rect">
            <a:avLst/>
          </a:prstGeom>
        </p:spPr>
        <p:txBody>
          <a:bodyPr spcFirstLastPara="1" wrap="square" lIns="91425" tIns="45700" rIns="91425" bIns="45700" anchor="t" anchorCtr="0">
            <a:normAutofit lnSpcReduction="10000"/>
          </a:bodyPr>
          <a:lstStyle/>
          <a:p>
            <a:pPr marL="0" lvl="0" indent="0" algn="ctr" rtl="0">
              <a:spcBef>
                <a:spcPts val="1100"/>
              </a:spcBef>
              <a:spcAft>
                <a:spcPts val="0"/>
              </a:spcAft>
              <a:buNone/>
            </a:pPr>
            <a:r>
              <a:rPr lang="en-US" sz="4000" b="1">
                <a:solidFill>
                  <a:srgbClr val="FF6602"/>
                </a:solidFill>
                <a:latin typeface="Red Hat Display"/>
                <a:ea typeface="Red Hat Display"/>
                <a:cs typeface="Red Hat Display"/>
                <a:sym typeface="Red Hat Display"/>
              </a:rPr>
              <a:t>Before</a:t>
            </a:r>
            <a:endParaRPr sz="4000" b="1">
              <a:solidFill>
                <a:srgbClr val="FF6602"/>
              </a:solidFill>
              <a:latin typeface="Red Hat Display"/>
              <a:ea typeface="Red Hat Display"/>
              <a:cs typeface="Red Hat Display"/>
              <a:sym typeface="Red Hat Display"/>
            </a:endParaRPr>
          </a:p>
        </p:txBody>
      </p:sp>
      <p:sp>
        <p:nvSpPr>
          <p:cNvPr id="231" name="Google Shape;231;p34"/>
          <p:cNvSpPr txBox="1"/>
          <p:nvPr/>
        </p:nvSpPr>
        <p:spPr>
          <a:xfrm>
            <a:off x="3969250" y="5346863"/>
            <a:ext cx="7770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Red Hat Display ExtraBold"/>
                <a:ea typeface="Red Hat Display ExtraBold"/>
                <a:cs typeface="Red Hat Display ExtraBold"/>
                <a:sym typeface="Red Hat Display ExtraBold"/>
              </a:rPr>
              <a:t>Hurricane Recovery at Energy Facility</a:t>
            </a:r>
            <a:endParaRPr sz="2800">
              <a:solidFill>
                <a:schemeClr val="dk1"/>
              </a:solidFill>
              <a:latin typeface="Red Hat Display ExtraBold"/>
              <a:ea typeface="Red Hat Display ExtraBold"/>
              <a:cs typeface="Red Hat Display ExtraBold"/>
              <a:sym typeface="Red Hat Display ExtraBold"/>
            </a:endParaRPr>
          </a:p>
        </p:txBody>
      </p:sp>
      <p:sp>
        <p:nvSpPr>
          <p:cNvPr id="232" name="Google Shape;232;p34"/>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Natural Disaster Response</a:t>
            </a:r>
            <a:endParaRPr sz="4500">
              <a:solidFill>
                <a:schemeClr val="lt1"/>
              </a:solidFill>
              <a:latin typeface="Red Hat Display"/>
              <a:ea typeface="Red Hat Display"/>
              <a:cs typeface="Red Hat Display"/>
              <a:sym typeface="Red Hat Display"/>
            </a:endParaRPr>
          </a:p>
        </p:txBody>
      </p:sp>
      <p:pic>
        <p:nvPicPr>
          <p:cNvPr id="233" name="Google Shape;233;p34"/>
          <p:cNvPicPr preferRelativeResize="0"/>
          <p:nvPr/>
        </p:nvPicPr>
        <p:blipFill>
          <a:blip r:embed="rId3">
            <a:alphaModFix/>
          </a:blip>
          <a:stretch>
            <a:fillRect/>
          </a:stretch>
        </p:blipFill>
        <p:spPr>
          <a:xfrm>
            <a:off x="8163825" y="1257525"/>
            <a:ext cx="2731999" cy="3642650"/>
          </a:xfrm>
          <a:prstGeom prst="rect">
            <a:avLst/>
          </a:prstGeom>
          <a:noFill/>
          <a:ln>
            <a:noFill/>
          </a:ln>
        </p:spPr>
      </p:pic>
      <p:pic>
        <p:nvPicPr>
          <p:cNvPr id="234" name="Google Shape;234;p34"/>
          <p:cNvPicPr preferRelativeResize="0"/>
          <p:nvPr/>
        </p:nvPicPr>
        <p:blipFill>
          <a:blip r:embed="rId4">
            <a:alphaModFix/>
          </a:blip>
          <a:stretch>
            <a:fillRect/>
          </a:stretch>
        </p:blipFill>
        <p:spPr>
          <a:xfrm>
            <a:off x="4727725" y="1682650"/>
            <a:ext cx="2639351" cy="3519119"/>
          </a:xfrm>
          <a:prstGeom prst="rect">
            <a:avLst/>
          </a:prstGeom>
          <a:noFill/>
          <a:ln>
            <a:noFill/>
          </a:ln>
        </p:spPr>
      </p:pic>
      <p:pic>
        <p:nvPicPr>
          <p:cNvPr id="235" name="Google Shape;235;p34"/>
          <p:cNvPicPr preferRelativeResize="0"/>
          <p:nvPr/>
        </p:nvPicPr>
        <p:blipFill>
          <a:blip r:embed="rId5">
            <a:alphaModFix/>
          </a:blip>
          <a:stretch>
            <a:fillRect/>
          </a:stretch>
        </p:blipFill>
        <p:spPr>
          <a:xfrm>
            <a:off x="765100" y="1257525"/>
            <a:ext cx="2631299" cy="350839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 name="Google Shape;241;p35"/>
          <p:cNvSpPr txBox="1">
            <a:spLocks noGrp="1"/>
          </p:cNvSpPr>
          <p:nvPr>
            <p:ph type="body" idx="1"/>
          </p:nvPr>
        </p:nvSpPr>
        <p:spPr>
          <a:xfrm>
            <a:off x="4727725" y="1033500"/>
            <a:ext cx="2468400" cy="767400"/>
          </a:xfrm>
          <a:prstGeom prst="rect">
            <a:avLst/>
          </a:prstGeom>
        </p:spPr>
        <p:txBody>
          <a:bodyPr spcFirstLastPara="1" wrap="square" lIns="91425" tIns="45700" rIns="91425" bIns="45700" anchor="t" anchorCtr="0">
            <a:normAutofit lnSpcReduction="10000"/>
          </a:bodyPr>
          <a:lstStyle/>
          <a:p>
            <a:pPr marL="0" lvl="0" indent="0" algn="ctr" rtl="0">
              <a:spcBef>
                <a:spcPts val="1100"/>
              </a:spcBef>
              <a:spcAft>
                <a:spcPts val="0"/>
              </a:spcAft>
              <a:buNone/>
            </a:pPr>
            <a:r>
              <a:rPr lang="en-US" sz="4000" b="1">
                <a:solidFill>
                  <a:srgbClr val="FF6602"/>
                </a:solidFill>
                <a:latin typeface="Red Hat Display"/>
                <a:ea typeface="Red Hat Display"/>
                <a:cs typeface="Red Hat Display"/>
                <a:sym typeface="Red Hat Display"/>
              </a:rPr>
              <a:t>During</a:t>
            </a:r>
            <a:endParaRPr sz="4000" b="1">
              <a:solidFill>
                <a:srgbClr val="FF6602"/>
              </a:solidFill>
              <a:latin typeface="Red Hat Display"/>
              <a:ea typeface="Red Hat Display"/>
              <a:cs typeface="Red Hat Display"/>
              <a:sym typeface="Red Hat Display"/>
            </a:endParaRPr>
          </a:p>
        </p:txBody>
      </p:sp>
      <p:sp>
        <p:nvSpPr>
          <p:cNvPr id="242" name="Google Shape;242;p35"/>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Natural Disaster Response</a:t>
            </a:r>
            <a:endParaRPr sz="4500">
              <a:solidFill>
                <a:schemeClr val="lt1"/>
              </a:solidFill>
              <a:latin typeface="Red Hat Display"/>
              <a:ea typeface="Red Hat Display"/>
              <a:cs typeface="Red Hat Display"/>
              <a:sym typeface="Red Hat Display"/>
            </a:endParaRPr>
          </a:p>
        </p:txBody>
      </p:sp>
      <p:pic>
        <p:nvPicPr>
          <p:cNvPr id="243" name="Google Shape;243;p35"/>
          <p:cNvPicPr preferRelativeResize="0"/>
          <p:nvPr/>
        </p:nvPicPr>
        <p:blipFill>
          <a:blip r:embed="rId3">
            <a:alphaModFix/>
          </a:blip>
          <a:stretch>
            <a:fillRect/>
          </a:stretch>
        </p:blipFill>
        <p:spPr>
          <a:xfrm>
            <a:off x="4676088" y="1859438"/>
            <a:ext cx="2571675" cy="3428900"/>
          </a:xfrm>
          <a:prstGeom prst="rect">
            <a:avLst/>
          </a:prstGeom>
          <a:noFill/>
          <a:ln>
            <a:noFill/>
          </a:ln>
        </p:spPr>
      </p:pic>
      <p:pic>
        <p:nvPicPr>
          <p:cNvPr id="244" name="Google Shape;244;p35"/>
          <p:cNvPicPr preferRelativeResize="0"/>
          <p:nvPr/>
        </p:nvPicPr>
        <p:blipFill>
          <a:blip r:embed="rId4">
            <a:alphaModFix/>
          </a:blip>
          <a:stretch>
            <a:fillRect/>
          </a:stretch>
        </p:blipFill>
        <p:spPr>
          <a:xfrm>
            <a:off x="979875" y="1322425"/>
            <a:ext cx="2520027" cy="3360026"/>
          </a:xfrm>
          <a:prstGeom prst="rect">
            <a:avLst/>
          </a:prstGeom>
          <a:noFill/>
          <a:ln>
            <a:noFill/>
          </a:ln>
        </p:spPr>
      </p:pic>
      <p:pic>
        <p:nvPicPr>
          <p:cNvPr id="245" name="Google Shape;245;p35"/>
          <p:cNvPicPr preferRelativeResize="0"/>
          <p:nvPr/>
        </p:nvPicPr>
        <p:blipFill>
          <a:blip r:embed="rId5">
            <a:alphaModFix/>
          </a:blip>
          <a:stretch>
            <a:fillRect/>
          </a:stretch>
        </p:blipFill>
        <p:spPr>
          <a:xfrm>
            <a:off x="8809802" y="1322425"/>
            <a:ext cx="2520027" cy="3360020"/>
          </a:xfrm>
          <a:prstGeom prst="rect">
            <a:avLst/>
          </a:prstGeom>
          <a:noFill/>
          <a:ln>
            <a:noFill/>
          </a:ln>
        </p:spPr>
      </p:pic>
      <p:sp>
        <p:nvSpPr>
          <p:cNvPr id="246" name="Google Shape;246;p35"/>
          <p:cNvSpPr txBox="1"/>
          <p:nvPr/>
        </p:nvSpPr>
        <p:spPr>
          <a:xfrm>
            <a:off x="3969250" y="5346863"/>
            <a:ext cx="7770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Red Hat Display ExtraBold"/>
                <a:ea typeface="Red Hat Display ExtraBold"/>
                <a:cs typeface="Red Hat Display ExtraBold"/>
                <a:sym typeface="Red Hat Display ExtraBold"/>
              </a:rPr>
              <a:t>Hurricane Recovery at Energy Facility</a:t>
            </a:r>
            <a:endParaRPr sz="2800">
              <a:solidFill>
                <a:schemeClr val="dk1"/>
              </a:solidFill>
              <a:latin typeface="Red Hat Display ExtraBold"/>
              <a:ea typeface="Red Hat Display ExtraBold"/>
              <a:cs typeface="Red Hat Display ExtraBold"/>
              <a:sym typeface="Red Hat Display Extra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2" name="Google Shape;252;p36"/>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Natural Disaster Response</a:t>
            </a:r>
            <a:endParaRPr sz="4500">
              <a:solidFill>
                <a:schemeClr val="lt1"/>
              </a:solidFill>
              <a:latin typeface="Red Hat Display"/>
              <a:ea typeface="Red Hat Display"/>
              <a:cs typeface="Red Hat Display"/>
              <a:sym typeface="Red Hat Display"/>
            </a:endParaRPr>
          </a:p>
        </p:txBody>
      </p:sp>
      <p:sp>
        <p:nvSpPr>
          <p:cNvPr id="253" name="Google Shape;253;p36"/>
          <p:cNvSpPr txBox="1">
            <a:spLocks noGrp="1"/>
          </p:cNvSpPr>
          <p:nvPr>
            <p:ph type="body" idx="1"/>
          </p:nvPr>
        </p:nvSpPr>
        <p:spPr>
          <a:xfrm>
            <a:off x="4727725" y="1033500"/>
            <a:ext cx="2468400" cy="767400"/>
          </a:xfrm>
          <a:prstGeom prst="rect">
            <a:avLst/>
          </a:prstGeom>
        </p:spPr>
        <p:txBody>
          <a:bodyPr spcFirstLastPara="1" wrap="square" lIns="91425" tIns="45700" rIns="91425" bIns="45700" anchor="t" anchorCtr="0">
            <a:normAutofit lnSpcReduction="10000"/>
          </a:bodyPr>
          <a:lstStyle/>
          <a:p>
            <a:pPr marL="0" lvl="0" indent="0" algn="ctr" rtl="0">
              <a:spcBef>
                <a:spcPts val="1100"/>
              </a:spcBef>
              <a:spcAft>
                <a:spcPts val="0"/>
              </a:spcAft>
              <a:buNone/>
            </a:pPr>
            <a:r>
              <a:rPr lang="en-US" sz="4000" b="1">
                <a:solidFill>
                  <a:srgbClr val="FF6602"/>
                </a:solidFill>
                <a:latin typeface="Red Hat Display"/>
                <a:ea typeface="Red Hat Display"/>
                <a:cs typeface="Red Hat Display"/>
                <a:sym typeface="Red Hat Display"/>
              </a:rPr>
              <a:t>After</a:t>
            </a:r>
            <a:endParaRPr sz="4000" b="1">
              <a:solidFill>
                <a:srgbClr val="FF6602"/>
              </a:solidFill>
              <a:latin typeface="Red Hat Display"/>
              <a:ea typeface="Red Hat Display"/>
              <a:cs typeface="Red Hat Display"/>
              <a:sym typeface="Red Hat Display"/>
            </a:endParaRPr>
          </a:p>
        </p:txBody>
      </p:sp>
      <p:pic>
        <p:nvPicPr>
          <p:cNvPr id="254" name="Google Shape;254;p36"/>
          <p:cNvPicPr preferRelativeResize="0"/>
          <p:nvPr/>
        </p:nvPicPr>
        <p:blipFill>
          <a:blip r:embed="rId3">
            <a:alphaModFix/>
          </a:blip>
          <a:stretch>
            <a:fillRect/>
          </a:stretch>
        </p:blipFill>
        <p:spPr>
          <a:xfrm>
            <a:off x="4627800" y="1650162"/>
            <a:ext cx="2668251" cy="3557673"/>
          </a:xfrm>
          <a:prstGeom prst="rect">
            <a:avLst/>
          </a:prstGeom>
          <a:noFill/>
          <a:ln>
            <a:noFill/>
          </a:ln>
        </p:spPr>
      </p:pic>
      <p:pic>
        <p:nvPicPr>
          <p:cNvPr id="255" name="Google Shape;255;p36"/>
          <p:cNvPicPr preferRelativeResize="0"/>
          <p:nvPr/>
        </p:nvPicPr>
        <p:blipFill>
          <a:blip r:embed="rId4">
            <a:alphaModFix/>
          </a:blip>
          <a:stretch>
            <a:fillRect/>
          </a:stretch>
        </p:blipFill>
        <p:spPr>
          <a:xfrm>
            <a:off x="8531900" y="1163525"/>
            <a:ext cx="2668251" cy="3557663"/>
          </a:xfrm>
          <a:prstGeom prst="rect">
            <a:avLst/>
          </a:prstGeom>
          <a:noFill/>
          <a:ln>
            <a:noFill/>
          </a:ln>
        </p:spPr>
      </p:pic>
      <p:pic>
        <p:nvPicPr>
          <p:cNvPr id="256" name="Google Shape;256;p36"/>
          <p:cNvPicPr preferRelativeResize="0"/>
          <p:nvPr/>
        </p:nvPicPr>
        <p:blipFill>
          <a:blip r:embed="rId5">
            <a:alphaModFix/>
          </a:blip>
          <a:stretch>
            <a:fillRect/>
          </a:stretch>
        </p:blipFill>
        <p:spPr>
          <a:xfrm>
            <a:off x="723700" y="1163525"/>
            <a:ext cx="2668251" cy="3557663"/>
          </a:xfrm>
          <a:prstGeom prst="rect">
            <a:avLst/>
          </a:prstGeom>
          <a:noFill/>
          <a:ln>
            <a:noFill/>
          </a:ln>
        </p:spPr>
      </p:pic>
      <p:sp>
        <p:nvSpPr>
          <p:cNvPr id="257" name="Google Shape;257;p36"/>
          <p:cNvSpPr txBox="1"/>
          <p:nvPr/>
        </p:nvSpPr>
        <p:spPr>
          <a:xfrm>
            <a:off x="3969250" y="5346863"/>
            <a:ext cx="7770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Red Hat Display ExtraBold"/>
                <a:ea typeface="Red Hat Display ExtraBold"/>
                <a:cs typeface="Red Hat Display ExtraBold"/>
                <a:sym typeface="Red Hat Display ExtraBold"/>
              </a:rPr>
              <a:t>Hurricane Recovery at Energy Facility</a:t>
            </a:r>
            <a:endParaRPr sz="2800">
              <a:solidFill>
                <a:schemeClr val="dk1"/>
              </a:solidFill>
              <a:latin typeface="Red Hat Display ExtraBold"/>
              <a:ea typeface="Red Hat Display ExtraBold"/>
              <a:cs typeface="Red Hat Display ExtraBold"/>
              <a:sym typeface="Red Hat Display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D4A0-FFBD-9816-CAAB-5490E311363A}"/>
              </a:ext>
            </a:extLst>
          </p:cNvPr>
          <p:cNvSpPr>
            <a:spLocks noGrp="1"/>
          </p:cNvSpPr>
          <p:nvPr>
            <p:ph type="title"/>
          </p:nvPr>
        </p:nvSpPr>
        <p:spPr>
          <a:xfrm>
            <a:off x="481013" y="3752849"/>
            <a:ext cx="2719387" cy="2968625"/>
          </a:xfrm>
        </p:spPr>
        <p:txBody>
          <a:bodyPr vert="horz" lIns="91440" tIns="45720" rIns="91440" bIns="45720" rtlCol="0" anchor="ctr">
            <a:normAutofit/>
          </a:bodyPr>
          <a:lstStyle/>
          <a:p>
            <a:r>
              <a:rPr lang="en-US" sz="3600" dirty="0">
                <a:solidFill>
                  <a:schemeClr val="tx1"/>
                </a:solidFill>
                <a:latin typeface="+mj-lt"/>
                <a:ea typeface="+mj-ea"/>
                <a:cs typeface="+mj-cs"/>
              </a:rPr>
              <a:t>What does your business use?</a:t>
            </a:r>
          </a:p>
        </p:txBody>
      </p:sp>
      <p:pic>
        <p:nvPicPr>
          <p:cNvPr id="5122" name="Picture 2" descr="Who is responsible for Risk Assessments?">
            <a:extLst>
              <a:ext uri="{FF2B5EF4-FFF2-40B4-BE49-F238E27FC236}">
                <a16:creationId xmlns:a16="http://schemas.microsoft.com/office/drawing/2014/main" id="{F0A704D4-DACB-5036-E017-C85FEC4E5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181" b="17426"/>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17F97D7-21ED-0283-5CF2-BEB1A21E73AD}"/>
              </a:ext>
            </a:extLst>
          </p:cNvPr>
          <p:cNvSpPr>
            <a:spLocks noGrp="1"/>
          </p:cNvSpPr>
          <p:nvPr>
            <p:ph sz="half" idx="1"/>
          </p:nvPr>
        </p:nvSpPr>
        <p:spPr>
          <a:xfrm>
            <a:off x="3098800" y="3752850"/>
            <a:ext cx="8610595" cy="2968625"/>
          </a:xfrm>
        </p:spPr>
        <p:txBody>
          <a:bodyPr vert="horz" lIns="91440" tIns="45720" rIns="91440" bIns="45720" rtlCol="0" anchor="ctr">
            <a:normAutofit/>
          </a:bodyPr>
          <a:lstStyle/>
          <a:p>
            <a:pPr>
              <a:buFont typeface="Arial" panose="020B0604020202020204" pitchFamily="34" charset="0"/>
              <a:buChar char="•"/>
            </a:pPr>
            <a:r>
              <a:rPr lang="en-US" dirty="0">
                <a:latin typeface="+mn-lt"/>
                <a:ea typeface="+mn-ea"/>
                <a:cs typeface="+mn-cs"/>
              </a:rPr>
              <a:t>Physical checklists and human inspections conducted by in house employees?</a:t>
            </a:r>
          </a:p>
          <a:p>
            <a:pPr lvl="1">
              <a:buFont typeface="Arial" panose="020B0604020202020204" pitchFamily="34" charset="0"/>
              <a:buChar char="•"/>
            </a:pPr>
            <a:r>
              <a:rPr lang="en-US" sz="2800" dirty="0">
                <a:latin typeface="+mn-lt"/>
                <a:ea typeface="+mn-ea"/>
                <a:cs typeface="+mn-cs"/>
              </a:rPr>
              <a:t>What training or experience do they have?</a:t>
            </a:r>
          </a:p>
          <a:p>
            <a:pPr>
              <a:buFont typeface="Arial" panose="020B0604020202020204" pitchFamily="34" charset="0"/>
              <a:buChar char="•"/>
            </a:pPr>
            <a:r>
              <a:rPr lang="en-US" dirty="0">
                <a:latin typeface="+mn-lt"/>
                <a:ea typeface="+mn-ea"/>
                <a:cs typeface="+mn-cs"/>
              </a:rPr>
              <a:t>Software</a:t>
            </a:r>
          </a:p>
          <a:p>
            <a:pPr>
              <a:buFont typeface="Arial" panose="020B0604020202020204" pitchFamily="34" charset="0"/>
              <a:buChar char="•"/>
            </a:pPr>
            <a:r>
              <a:rPr lang="en-US" dirty="0">
                <a:latin typeface="+mn-lt"/>
                <a:ea typeface="+mn-ea"/>
                <a:cs typeface="+mn-cs"/>
              </a:rPr>
              <a:t>Contract Services</a:t>
            </a:r>
          </a:p>
          <a:p>
            <a:pPr>
              <a:buFont typeface="Arial" panose="020B0604020202020204" pitchFamily="34" charset="0"/>
              <a:buChar char="•"/>
            </a:pPr>
            <a:r>
              <a:rPr lang="en-US" dirty="0">
                <a:latin typeface="+mn-lt"/>
                <a:ea typeface="+mn-ea"/>
                <a:cs typeface="+mn-cs"/>
              </a:rPr>
              <a:t>Nothing – risk it all?</a:t>
            </a:r>
          </a:p>
        </p:txBody>
      </p:sp>
      <p:sp>
        <p:nvSpPr>
          <p:cNvPr id="3" name="Slide Number Placeholder 2">
            <a:extLst>
              <a:ext uri="{FF2B5EF4-FFF2-40B4-BE49-F238E27FC236}">
                <a16:creationId xmlns:a16="http://schemas.microsoft.com/office/drawing/2014/main" id="{602E7E49-C055-D8D8-4DC0-B809E2D60DA3}"/>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lgn="r" defTabSz="914400">
              <a:spcAft>
                <a:spcPts val="600"/>
              </a:spcAft>
              <a:defRPr/>
            </a:pPr>
            <a:fld id="{02E904B5-54B8-864F-8BB3-16E49652009E}" type="slidenum">
              <a:rPr lang="en-US">
                <a:solidFill>
                  <a:schemeClr val="tx1">
                    <a:lumMod val="75000"/>
                    <a:lumOff val="25000"/>
                  </a:schemeClr>
                </a:solidFill>
                <a:latin typeface="Calibri" panose="020F0502020204030204"/>
              </a:rPr>
              <a:pPr algn="r" defTabSz="914400">
                <a:spcAft>
                  <a:spcPts val="600"/>
                </a:spcAft>
                <a:defRPr/>
              </a:pPr>
              <a:t>5</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1596305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37"/>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Disaster Response MOLD</a:t>
            </a:r>
            <a:endParaRPr sz="4500">
              <a:solidFill>
                <a:schemeClr val="lt1"/>
              </a:solidFill>
              <a:latin typeface="Red Hat Display"/>
              <a:ea typeface="Red Hat Display"/>
              <a:cs typeface="Red Hat Display"/>
              <a:sym typeface="Red Hat Display"/>
            </a:endParaRPr>
          </a:p>
        </p:txBody>
      </p:sp>
      <p:pic>
        <p:nvPicPr>
          <p:cNvPr id="264" name="Google Shape;264;p37"/>
          <p:cNvPicPr preferRelativeResize="0"/>
          <p:nvPr/>
        </p:nvPicPr>
        <p:blipFill>
          <a:blip r:embed="rId3">
            <a:alphaModFix/>
          </a:blip>
          <a:stretch>
            <a:fillRect/>
          </a:stretch>
        </p:blipFill>
        <p:spPr>
          <a:xfrm>
            <a:off x="1801402" y="1033501"/>
            <a:ext cx="8864395" cy="5824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38"/>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Team Zubricki‘s Response FLOOD </a:t>
            </a:r>
            <a:endParaRPr sz="4500">
              <a:solidFill>
                <a:schemeClr val="lt1"/>
              </a:solidFill>
              <a:latin typeface="Red Hat Display"/>
              <a:ea typeface="Red Hat Display"/>
              <a:cs typeface="Red Hat Display"/>
              <a:sym typeface="Red Hat Display"/>
            </a:endParaRPr>
          </a:p>
        </p:txBody>
      </p:sp>
      <p:pic>
        <p:nvPicPr>
          <p:cNvPr id="271" name="Google Shape;271;p38"/>
          <p:cNvPicPr preferRelativeResize="0"/>
          <p:nvPr/>
        </p:nvPicPr>
        <p:blipFill>
          <a:blip r:embed="rId3">
            <a:alphaModFix/>
          </a:blip>
          <a:stretch>
            <a:fillRect/>
          </a:stretch>
        </p:blipFill>
        <p:spPr>
          <a:xfrm>
            <a:off x="2331720" y="1033500"/>
            <a:ext cx="7935020" cy="5824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39"/>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Preparing Now is Key to Recovery</a:t>
            </a:r>
            <a:endParaRPr sz="4500">
              <a:solidFill>
                <a:schemeClr val="lt1"/>
              </a:solidFill>
              <a:latin typeface="Red Hat Display"/>
              <a:ea typeface="Red Hat Display"/>
              <a:cs typeface="Red Hat Display"/>
              <a:sym typeface="Red Hat Display"/>
            </a:endParaRPr>
          </a:p>
        </p:txBody>
      </p:sp>
      <p:pic>
        <p:nvPicPr>
          <p:cNvPr id="278" name="Google Shape;278;p39"/>
          <p:cNvPicPr preferRelativeResize="0"/>
          <p:nvPr/>
        </p:nvPicPr>
        <p:blipFill rotWithShape="1">
          <a:blip r:embed="rId3">
            <a:alphaModFix/>
          </a:blip>
          <a:srcRect t="19892" b="32184"/>
          <a:stretch/>
        </p:blipFill>
        <p:spPr>
          <a:xfrm>
            <a:off x="1984471" y="1033500"/>
            <a:ext cx="7740755" cy="4802225"/>
          </a:xfrm>
          <a:prstGeom prst="rect">
            <a:avLst/>
          </a:prstGeom>
          <a:noFill/>
          <a:ln>
            <a:noFill/>
          </a:ln>
        </p:spPr>
      </p:pic>
      <p:sp>
        <p:nvSpPr>
          <p:cNvPr id="279" name="Google Shape;279;p39"/>
          <p:cNvSpPr txBox="1"/>
          <p:nvPr/>
        </p:nvSpPr>
        <p:spPr>
          <a:xfrm>
            <a:off x="9056675" y="2324575"/>
            <a:ext cx="2748300" cy="47646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US" sz="1800">
                <a:solidFill>
                  <a:schemeClr val="dk1"/>
                </a:solidFill>
                <a:latin typeface="Red Hat Display SemiBold"/>
                <a:ea typeface="Red Hat Display SemiBold"/>
                <a:cs typeface="Red Hat Display SemiBold"/>
                <a:sym typeface="Red Hat Display SemiBold"/>
              </a:rPr>
              <a:t>An Emergency READY Plan ensures that you are accounted for in our strategic planning, and keep teams on reserve for you in case you need us.</a:t>
            </a:r>
            <a:r>
              <a:rPr lang="en-US" sz="1800">
                <a:solidFill>
                  <a:schemeClr val="dk1"/>
                </a:solidFill>
                <a:latin typeface="Red Hat Display"/>
                <a:ea typeface="Red Hat Display"/>
                <a:cs typeface="Red Hat Display"/>
                <a:sym typeface="Red Hat Display"/>
              </a:rPr>
              <a:t> </a:t>
            </a:r>
            <a:endParaRPr sz="1800">
              <a:solidFill>
                <a:schemeClr val="dk1"/>
              </a:solidFill>
              <a:latin typeface="Red Hat Display"/>
              <a:ea typeface="Red Hat Display"/>
              <a:cs typeface="Red Hat Display"/>
              <a:sym typeface="Red Hat Display"/>
            </a:endParaRPr>
          </a:p>
          <a:p>
            <a:pPr marL="0" lvl="0" indent="0" algn="l" rtl="0">
              <a:spcBef>
                <a:spcPts val="0"/>
              </a:spcBef>
              <a:spcAft>
                <a:spcPts val="0"/>
              </a:spcAft>
              <a:buNone/>
            </a:pPr>
            <a:endParaRPr sz="2500">
              <a:solidFill>
                <a:schemeClr val="dk1"/>
              </a:solidFill>
            </a:endParaRPr>
          </a:p>
        </p:txBody>
      </p:sp>
      <p:sp>
        <p:nvSpPr>
          <p:cNvPr id="280" name="Google Shape;280;p39"/>
          <p:cNvSpPr txBox="1"/>
          <p:nvPr/>
        </p:nvSpPr>
        <p:spPr>
          <a:xfrm>
            <a:off x="-141275" y="1841625"/>
            <a:ext cx="2350200" cy="3313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US" sz="1800">
                <a:solidFill>
                  <a:schemeClr val="dk1"/>
                </a:solidFill>
                <a:latin typeface="Red Hat Display SemiBold"/>
                <a:ea typeface="Red Hat Display SemiBold"/>
                <a:cs typeface="Red Hat Display SemiBold"/>
                <a:sym typeface="Red Hat Display SemiBold"/>
              </a:rPr>
              <a:t>When major hurricane events occur along the coast, our equipment and teams are pre-positioned and dispatched accordingly.</a:t>
            </a:r>
            <a:endParaRPr sz="2800">
              <a:solidFill>
                <a:schemeClr val="dk1"/>
              </a:solidFill>
              <a:latin typeface="Red Hat Display SemiBold"/>
              <a:ea typeface="Red Hat Display SemiBold"/>
              <a:cs typeface="Red Hat Display SemiBold"/>
              <a:sym typeface="Red Hat Display Semi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6" name="Google Shape;286;p40"/>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How Fast Can You Get Here?</a:t>
            </a:r>
            <a:endParaRPr sz="4500">
              <a:solidFill>
                <a:schemeClr val="lt1"/>
              </a:solidFill>
              <a:latin typeface="Red Hat Display"/>
              <a:ea typeface="Red Hat Display"/>
              <a:cs typeface="Red Hat Display"/>
              <a:sym typeface="Red Hat Display"/>
            </a:endParaRPr>
          </a:p>
        </p:txBody>
      </p:sp>
      <p:pic>
        <p:nvPicPr>
          <p:cNvPr id="287" name="Google Shape;287;p40"/>
          <p:cNvPicPr preferRelativeResize="0"/>
          <p:nvPr/>
        </p:nvPicPr>
        <p:blipFill rotWithShape="1">
          <a:blip r:embed="rId3">
            <a:alphaModFix/>
          </a:blip>
          <a:srcRect/>
          <a:stretch/>
        </p:blipFill>
        <p:spPr>
          <a:xfrm>
            <a:off x="4574550" y="1468150"/>
            <a:ext cx="6969823" cy="3921700"/>
          </a:xfrm>
          <a:prstGeom prst="rect">
            <a:avLst/>
          </a:prstGeom>
          <a:noFill/>
          <a:ln>
            <a:noFill/>
          </a:ln>
        </p:spPr>
      </p:pic>
      <p:sp>
        <p:nvSpPr>
          <p:cNvPr id="288" name="Google Shape;288;p40"/>
          <p:cNvSpPr txBox="1"/>
          <p:nvPr/>
        </p:nvSpPr>
        <p:spPr>
          <a:xfrm>
            <a:off x="439225" y="1571950"/>
            <a:ext cx="3351900" cy="273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dk1"/>
                </a:solidFill>
                <a:latin typeface="Red Hat Display Medium"/>
                <a:ea typeface="Red Hat Display Medium"/>
                <a:cs typeface="Red Hat Display Medium"/>
                <a:sym typeface="Red Hat Display Medium"/>
              </a:rPr>
              <a:t>With an Emergency READY Profile, the answer is, FAST!</a:t>
            </a:r>
            <a:endParaRPr sz="3000">
              <a:solidFill>
                <a:schemeClr val="dk1"/>
              </a:solidFill>
              <a:latin typeface="Red Hat Display Medium"/>
              <a:ea typeface="Red Hat Display Medium"/>
              <a:cs typeface="Red Hat Display Medium"/>
              <a:sym typeface="Red Hat Display Medium"/>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4" name="Google Shape;294;p41"/>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What is an Emergency Ready Profile? </a:t>
            </a:r>
            <a:endParaRPr sz="4500">
              <a:solidFill>
                <a:schemeClr val="lt1"/>
              </a:solidFill>
              <a:latin typeface="Red Hat Display"/>
              <a:ea typeface="Red Hat Display"/>
              <a:cs typeface="Red Hat Display"/>
              <a:sym typeface="Red Hat Display"/>
            </a:endParaRPr>
          </a:p>
        </p:txBody>
      </p:sp>
      <p:pic>
        <p:nvPicPr>
          <p:cNvPr id="295" name="Google Shape;295;p41"/>
          <p:cNvPicPr preferRelativeResize="0"/>
          <p:nvPr/>
        </p:nvPicPr>
        <p:blipFill rotWithShape="1">
          <a:blip r:embed="rId3">
            <a:alphaModFix/>
          </a:blip>
          <a:srcRect l="2505" t="2339" r="4340" b="4437"/>
          <a:stretch/>
        </p:blipFill>
        <p:spPr>
          <a:xfrm>
            <a:off x="914400" y="1033500"/>
            <a:ext cx="9928024" cy="5824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1" name="Google Shape;301;p42"/>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One spot for all your emergency needs.</a:t>
            </a:r>
            <a:endParaRPr sz="4500">
              <a:solidFill>
                <a:schemeClr val="lt1"/>
              </a:solidFill>
              <a:latin typeface="Red Hat Display"/>
              <a:ea typeface="Red Hat Display"/>
              <a:cs typeface="Red Hat Display"/>
              <a:sym typeface="Red Hat Display"/>
            </a:endParaRPr>
          </a:p>
        </p:txBody>
      </p:sp>
      <p:pic>
        <p:nvPicPr>
          <p:cNvPr id="302" name="Google Shape;302;p42"/>
          <p:cNvPicPr preferRelativeResize="0"/>
          <p:nvPr/>
        </p:nvPicPr>
        <p:blipFill>
          <a:blip r:embed="rId3">
            <a:alphaModFix/>
          </a:blip>
          <a:stretch>
            <a:fillRect/>
          </a:stretch>
        </p:blipFill>
        <p:spPr>
          <a:xfrm>
            <a:off x="462950" y="1046575"/>
            <a:ext cx="4623667" cy="5693000"/>
          </a:xfrm>
          <a:prstGeom prst="rect">
            <a:avLst/>
          </a:prstGeom>
          <a:noFill/>
          <a:ln>
            <a:noFill/>
          </a:ln>
        </p:spPr>
      </p:pic>
      <p:sp>
        <p:nvSpPr>
          <p:cNvPr id="303" name="Google Shape;303;p42"/>
          <p:cNvSpPr txBox="1"/>
          <p:nvPr/>
        </p:nvSpPr>
        <p:spPr>
          <a:xfrm>
            <a:off x="5815930" y="1376209"/>
            <a:ext cx="5913120" cy="10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u="sng" dirty="0">
                <a:solidFill>
                  <a:schemeClr val="dk1"/>
                </a:solidFill>
                <a:latin typeface="Red Hat Display"/>
                <a:ea typeface="Red Hat Display"/>
                <a:cs typeface="Red Hat Display"/>
                <a:sym typeface="Red Hat Display"/>
              </a:rPr>
              <a:t>Everything </a:t>
            </a:r>
            <a:r>
              <a:rPr lang="en-US" sz="2800" dirty="0">
                <a:solidFill>
                  <a:schemeClr val="dk1"/>
                </a:solidFill>
                <a:latin typeface="Red Hat Display"/>
                <a:ea typeface="Red Hat Display"/>
                <a:cs typeface="Red Hat Display"/>
                <a:sym typeface="Red Hat Display"/>
              </a:rPr>
              <a:t>you need during an emergency is at your fingertips.</a:t>
            </a:r>
            <a:endParaRPr sz="2800" dirty="0">
              <a:solidFill>
                <a:schemeClr val="dk1"/>
              </a:solidFill>
              <a:latin typeface="Red Hat Display"/>
              <a:ea typeface="Red Hat Display"/>
              <a:cs typeface="Red Hat Display"/>
              <a:sym typeface="Red Hat Display"/>
            </a:endParaRPr>
          </a:p>
        </p:txBody>
      </p:sp>
      <p:pic>
        <p:nvPicPr>
          <p:cNvPr id="2" name="Google Shape;311;p43">
            <a:extLst>
              <a:ext uri="{FF2B5EF4-FFF2-40B4-BE49-F238E27FC236}">
                <a16:creationId xmlns:a16="http://schemas.microsoft.com/office/drawing/2014/main" id="{521F41E1-EEFB-2D7F-A2A0-2B83D510D3C1}"/>
              </a:ext>
            </a:extLst>
          </p:cNvPr>
          <p:cNvPicPr preferRelativeResize="0"/>
          <p:nvPr/>
        </p:nvPicPr>
        <p:blipFill rotWithShape="1">
          <a:blip r:embed="rId4">
            <a:alphaModFix/>
          </a:blip>
          <a:srcRect t="-1748" r="149" b="657"/>
          <a:stretch/>
        </p:blipFill>
        <p:spPr>
          <a:xfrm>
            <a:off x="5869152" y="2752419"/>
            <a:ext cx="4970275" cy="34264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9" name="Google Shape;309;p43"/>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Emergency Ready Profile</a:t>
            </a:r>
            <a:endParaRPr sz="4500">
              <a:solidFill>
                <a:schemeClr val="lt1"/>
              </a:solidFill>
              <a:latin typeface="Red Hat Display"/>
              <a:ea typeface="Red Hat Display"/>
              <a:cs typeface="Red Hat Display"/>
              <a:sym typeface="Red Hat Display"/>
            </a:endParaRPr>
          </a:p>
        </p:txBody>
      </p:sp>
      <p:pic>
        <p:nvPicPr>
          <p:cNvPr id="310" name="Google Shape;310;p43"/>
          <p:cNvPicPr preferRelativeResize="0"/>
          <p:nvPr/>
        </p:nvPicPr>
        <p:blipFill rotWithShape="1">
          <a:blip r:embed="rId3">
            <a:alphaModFix/>
          </a:blip>
          <a:srcRect r="1970"/>
          <a:stretch/>
        </p:blipFill>
        <p:spPr>
          <a:xfrm>
            <a:off x="397664" y="1033499"/>
            <a:ext cx="5768420" cy="5706075"/>
          </a:xfrm>
          <a:prstGeom prst="rect">
            <a:avLst/>
          </a:prstGeom>
          <a:noFill/>
          <a:ln>
            <a:noFill/>
          </a:ln>
          <a:effectLst>
            <a:outerShdw blurRad="57150" dist="19050" dir="5400000" algn="bl" rotWithShape="0">
              <a:srgbClr val="000000">
                <a:alpha val="50000"/>
              </a:srgbClr>
            </a:outerShdw>
          </a:effectLst>
        </p:spPr>
      </p:pic>
      <p:pic>
        <p:nvPicPr>
          <p:cNvPr id="311" name="Google Shape;311;p43"/>
          <p:cNvPicPr preferRelativeResize="0"/>
          <p:nvPr/>
        </p:nvPicPr>
        <p:blipFill rotWithShape="1">
          <a:blip r:embed="rId4">
            <a:alphaModFix/>
          </a:blip>
          <a:srcRect t="-1748" r="149" b="657"/>
          <a:stretch/>
        </p:blipFill>
        <p:spPr>
          <a:xfrm>
            <a:off x="6890232" y="2173299"/>
            <a:ext cx="4970275" cy="3426475"/>
          </a:xfrm>
          <a:prstGeom prst="rect">
            <a:avLst/>
          </a:prstGeom>
          <a:noFill/>
          <a:ln>
            <a:noFill/>
          </a:ln>
        </p:spPr>
      </p:pic>
      <p:pic>
        <p:nvPicPr>
          <p:cNvPr id="312" name="Google Shape;312;p43" title="File:USA-San Jose-American Can Company Factory.jpg - Wikimedia Commons"/>
          <p:cNvPicPr preferRelativeResize="0"/>
          <p:nvPr/>
        </p:nvPicPr>
        <p:blipFill>
          <a:blip r:embed="rId5">
            <a:alphaModFix/>
          </a:blip>
          <a:stretch>
            <a:fillRect/>
          </a:stretch>
        </p:blipFill>
        <p:spPr>
          <a:xfrm>
            <a:off x="1308780" y="3031540"/>
            <a:ext cx="4021685" cy="2642612"/>
          </a:xfrm>
          <a:prstGeom prst="rect">
            <a:avLst/>
          </a:prstGeom>
          <a:noFill/>
          <a:ln>
            <a:noFill/>
          </a:ln>
        </p:spPr>
      </p:pic>
      <p:sp>
        <p:nvSpPr>
          <p:cNvPr id="313" name="Google Shape;313;p43"/>
          <p:cNvSpPr/>
          <p:nvPr/>
        </p:nvSpPr>
        <p:spPr>
          <a:xfrm>
            <a:off x="1957431" y="2306104"/>
            <a:ext cx="2648886" cy="72543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SERVPRO Factory</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9" name="Google Shape;319;p44"/>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Where is Your Water Valve Shut Off Valve?</a:t>
            </a:r>
            <a:endParaRPr sz="4500">
              <a:solidFill>
                <a:schemeClr val="lt1"/>
              </a:solidFill>
              <a:latin typeface="Red Hat Display"/>
              <a:ea typeface="Red Hat Display"/>
              <a:cs typeface="Red Hat Display"/>
              <a:sym typeface="Red Hat Display"/>
            </a:endParaRPr>
          </a:p>
        </p:txBody>
      </p:sp>
      <p:pic>
        <p:nvPicPr>
          <p:cNvPr id="320" name="Google Shape;320;p44" descr="See the source image"/>
          <p:cNvPicPr preferRelativeResize="0"/>
          <p:nvPr/>
        </p:nvPicPr>
        <p:blipFill rotWithShape="1">
          <a:blip r:embed="rId3">
            <a:alphaModFix/>
          </a:blip>
          <a:srcRect/>
          <a:stretch/>
        </p:blipFill>
        <p:spPr>
          <a:xfrm>
            <a:off x="4707774" y="1925273"/>
            <a:ext cx="3150036" cy="2192357"/>
          </a:xfrm>
          <a:prstGeom prst="rect">
            <a:avLst/>
          </a:prstGeom>
          <a:noFill/>
          <a:ln w="38100" cap="flat" cmpd="sng">
            <a:solidFill>
              <a:srgbClr val="000000"/>
            </a:solidFill>
            <a:prstDash val="solid"/>
            <a:miter lim="800000"/>
            <a:headEnd type="none" w="sm" len="sm"/>
            <a:tailEnd type="none" w="sm" len="sm"/>
          </a:ln>
        </p:spPr>
      </p:pic>
      <p:pic>
        <p:nvPicPr>
          <p:cNvPr id="321" name="Google Shape;321;p44" descr="Image result for Shut Off Valve"/>
          <p:cNvPicPr preferRelativeResize="0"/>
          <p:nvPr/>
        </p:nvPicPr>
        <p:blipFill rotWithShape="1">
          <a:blip r:embed="rId4">
            <a:alphaModFix/>
          </a:blip>
          <a:srcRect/>
          <a:stretch/>
        </p:blipFill>
        <p:spPr>
          <a:xfrm>
            <a:off x="901475" y="1925265"/>
            <a:ext cx="3420644" cy="2192356"/>
          </a:xfrm>
          <a:prstGeom prst="rect">
            <a:avLst/>
          </a:prstGeom>
          <a:noFill/>
          <a:ln w="9525" cap="flat" cmpd="sng">
            <a:solidFill>
              <a:srgbClr val="000000"/>
            </a:solidFill>
            <a:prstDash val="solid"/>
            <a:miter lim="800000"/>
            <a:headEnd type="none" w="sm" len="sm"/>
            <a:tailEnd type="none" w="sm" len="sm"/>
          </a:ln>
        </p:spPr>
      </p:pic>
      <p:pic>
        <p:nvPicPr>
          <p:cNvPr id="322" name="Google Shape;322;p44" descr="See the source image"/>
          <p:cNvPicPr preferRelativeResize="0"/>
          <p:nvPr/>
        </p:nvPicPr>
        <p:blipFill rotWithShape="1">
          <a:blip r:embed="rId5">
            <a:alphaModFix/>
          </a:blip>
          <a:srcRect/>
          <a:stretch/>
        </p:blipFill>
        <p:spPr>
          <a:xfrm>
            <a:off x="8183341" y="1937855"/>
            <a:ext cx="3469688" cy="2154520"/>
          </a:xfrm>
          <a:prstGeom prst="rect">
            <a:avLst/>
          </a:prstGeom>
          <a:noFill/>
          <a:ln w="9525" cap="flat" cmpd="sng">
            <a:solidFill>
              <a:srgbClr val="000000"/>
            </a:solidFill>
            <a:prstDash val="solid"/>
            <a:miter lim="800000"/>
            <a:headEnd type="none" w="sm" len="sm"/>
            <a:tailEnd type="none" w="sm" len="sm"/>
          </a:ln>
        </p:spPr>
      </p:pic>
      <p:sp>
        <p:nvSpPr>
          <p:cNvPr id="323" name="Google Shape;323;p44"/>
          <p:cNvSpPr txBox="1"/>
          <p:nvPr/>
        </p:nvSpPr>
        <p:spPr>
          <a:xfrm>
            <a:off x="901475" y="4358639"/>
            <a:ext cx="11250300" cy="2380935"/>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r>
              <a:rPr lang="en-US" sz="3200" dirty="0">
                <a:solidFill>
                  <a:schemeClr val="dk1"/>
                </a:solidFill>
                <a:latin typeface="Red Hat Display"/>
                <a:ea typeface="Red Hat Display"/>
                <a:cs typeface="Red Hat Display"/>
                <a:sym typeface="Red Hat Display"/>
              </a:rPr>
              <a:t>Does your team know where it’s located? </a:t>
            </a:r>
          </a:p>
          <a:p>
            <a:pPr marL="342900" lvl="0" indent="-342900" algn="l" rtl="0">
              <a:spcBef>
                <a:spcPts val="0"/>
              </a:spcBef>
              <a:spcAft>
                <a:spcPts val="0"/>
              </a:spcAft>
              <a:buFont typeface="Arial" panose="020B0604020202020204" pitchFamily="34" charset="0"/>
              <a:buChar char="•"/>
            </a:pPr>
            <a:r>
              <a:rPr lang="en-US" sz="3200" dirty="0">
                <a:solidFill>
                  <a:schemeClr val="dk1"/>
                </a:solidFill>
                <a:latin typeface="Red Hat Display"/>
                <a:ea typeface="Red Hat Display"/>
                <a:cs typeface="Red Hat Display"/>
                <a:sym typeface="Red Hat Display"/>
              </a:rPr>
              <a:t>Are there multiple? Are they inside or outside?</a:t>
            </a:r>
          </a:p>
          <a:p>
            <a:pPr marL="342900" lvl="0" indent="-342900" algn="l" rtl="0">
              <a:spcBef>
                <a:spcPts val="0"/>
              </a:spcBef>
              <a:spcAft>
                <a:spcPts val="0"/>
              </a:spcAft>
              <a:buFont typeface="Arial" panose="020B0604020202020204" pitchFamily="34" charset="0"/>
              <a:buChar char="•"/>
            </a:pPr>
            <a:r>
              <a:rPr lang="en-US" sz="3200" dirty="0">
                <a:solidFill>
                  <a:schemeClr val="dk1"/>
                </a:solidFill>
                <a:latin typeface="Red Hat Display"/>
                <a:ea typeface="Red Hat Display"/>
                <a:cs typeface="Red Hat Display"/>
                <a:sym typeface="Red Hat Display"/>
              </a:rPr>
              <a:t>How many your facility has? </a:t>
            </a:r>
          </a:p>
          <a:p>
            <a:pPr marL="342900" lvl="0" indent="-342900" algn="l" rtl="0">
              <a:spcBef>
                <a:spcPts val="0"/>
              </a:spcBef>
              <a:spcAft>
                <a:spcPts val="0"/>
              </a:spcAft>
              <a:buFont typeface="Arial" panose="020B0604020202020204" pitchFamily="34" charset="0"/>
              <a:buChar char="•"/>
            </a:pPr>
            <a:r>
              <a:rPr lang="en-US" sz="3200" dirty="0">
                <a:solidFill>
                  <a:schemeClr val="dk1"/>
                </a:solidFill>
                <a:latin typeface="Red Hat Display"/>
                <a:ea typeface="Red Hat Display"/>
                <a:cs typeface="Red Hat Display"/>
                <a:sym typeface="Red Hat Display"/>
              </a:rPr>
              <a:t>Are they clearly marked and tagged?  </a:t>
            </a:r>
            <a:r>
              <a:rPr lang="en-US" sz="3200" dirty="0">
                <a:solidFill>
                  <a:schemeClr val="lt1"/>
                </a:solidFill>
                <a:latin typeface="Red Hat Display"/>
                <a:ea typeface="Red Hat Display"/>
                <a:cs typeface="Red Hat Display"/>
                <a:sym typeface="Red Hat Display"/>
              </a:rPr>
              <a:t>H</a:t>
            </a:r>
            <a:endParaRPr sz="3200" dirty="0">
              <a:solidFill>
                <a:schemeClr val="dk1"/>
              </a:solidFill>
              <a:latin typeface="Red Hat Display"/>
              <a:ea typeface="Red Hat Display"/>
              <a:cs typeface="Red Hat Display"/>
              <a:sym typeface="Red Hat Display"/>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9" name="Google Shape;329;p45"/>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Evacuation Plan</a:t>
            </a:r>
            <a:endParaRPr sz="4500">
              <a:solidFill>
                <a:schemeClr val="lt1"/>
              </a:solidFill>
              <a:latin typeface="Red Hat Display"/>
              <a:ea typeface="Red Hat Display"/>
              <a:cs typeface="Red Hat Display"/>
              <a:sym typeface="Red Hat Display"/>
            </a:endParaRPr>
          </a:p>
        </p:txBody>
      </p:sp>
      <p:pic>
        <p:nvPicPr>
          <p:cNvPr id="330" name="Google Shape;330;p45"/>
          <p:cNvPicPr preferRelativeResize="0"/>
          <p:nvPr/>
        </p:nvPicPr>
        <p:blipFill rotWithShape="1">
          <a:blip r:embed="rId3">
            <a:alphaModFix/>
          </a:blip>
          <a:srcRect/>
          <a:stretch/>
        </p:blipFill>
        <p:spPr>
          <a:xfrm>
            <a:off x="462950" y="1151925"/>
            <a:ext cx="5907370" cy="5587650"/>
          </a:xfrm>
          <a:prstGeom prst="rect">
            <a:avLst/>
          </a:prstGeom>
          <a:noFill/>
          <a:ln>
            <a:noFill/>
          </a:ln>
        </p:spPr>
      </p:pic>
      <p:sp>
        <p:nvSpPr>
          <p:cNvPr id="331" name="Google Shape;331;p45"/>
          <p:cNvSpPr txBox="1"/>
          <p:nvPr/>
        </p:nvSpPr>
        <p:spPr>
          <a:xfrm>
            <a:off x="6687350" y="1348500"/>
            <a:ext cx="5316900" cy="5052300"/>
          </a:xfrm>
          <a:prstGeom prst="rect">
            <a:avLst/>
          </a:prstGeom>
          <a:noFill/>
          <a:ln>
            <a:noFill/>
          </a:ln>
        </p:spPr>
        <p:txBody>
          <a:bodyPr spcFirstLastPara="1" wrap="square" lIns="91425" tIns="91425" rIns="91425" bIns="91425" anchor="t" anchorCtr="0">
            <a:noAutofit/>
          </a:bodyPr>
          <a:lstStyle/>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Has everyone seen this is plan?</a:t>
            </a:r>
          </a:p>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Where is it posted?</a:t>
            </a:r>
          </a:p>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Have you reviewed it lately with your employees? </a:t>
            </a:r>
          </a:p>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Are all exits clearly marked?</a:t>
            </a:r>
          </a:p>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How many stairwells do you have?</a:t>
            </a:r>
          </a:p>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How many elevators?</a:t>
            </a:r>
          </a:p>
          <a:p>
            <a:pPr marL="285750" lvl="0" indent="-285750" algn="ctr" rtl="0">
              <a:spcBef>
                <a:spcPts val="0"/>
              </a:spcBef>
              <a:spcAft>
                <a:spcPts val="0"/>
              </a:spcAft>
              <a:buFont typeface="Arial" panose="020B0604020202020204" pitchFamily="34" charset="0"/>
              <a:buChar char="•"/>
            </a:pPr>
            <a:r>
              <a:rPr lang="en-US" sz="2800" b="1" dirty="0">
                <a:solidFill>
                  <a:schemeClr val="dk1"/>
                </a:solidFill>
                <a:latin typeface="Red Hat Display"/>
                <a:ea typeface="Red Hat Display"/>
                <a:cs typeface="Red Hat Display"/>
                <a:sym typeface="Red Hat Display"/>
              </a:rPr>
              <a:t>Is there a basement?</a:t>
            </a:r>
            <a:endParaRPr sz="2800" b="1" dirty="0">
              <a:solidFill>
                <a:schemeClr val="dk1"/>
              </a:solidFill>
              <a:latin typeface="Red Hat Display"/>
              <a:ea typeface="Red Hat Display"/>
              <a:cs typeface="Red Hat Display"/>
              <a:sym typeface="Red Hat Display"/>
            </a:endParaRPr>
          </a:p>
          <a:p>
            <a:pPr marL="457200" lvl="0" indent="-457200" algn="ctr" rtl="0">
              <a:spcBef>
                <a:spcPts val="0"/>
              </a:spcBef>
              <a:spcAft>
                <a:spcPts val="0"/>
              </a:spcAft>
              <a:buClr>
                <a:schemeClr val="dk1"/>
              </a:buClr>
              <a:buSzPts val="1100"/>
              <a:buFont typeface="Arial" panose="020B0604020202020204" pitchFamily="34" charset="0"/>
              <a:buChar char="•"/>
            </a:pPr>
            <a:endParaRPr sz="2800" b="1" dirty="0">
              <a:solidFill>
                <a:schemeClr val="dk1"/>
              </a:solidFill>
              <a:latin typeface="Red Hat Display"/>
              <a:ea typeface="Red Hat Display"/>
              <a:cs typeface="Red Hat Display"/>
              <a:sym typeface="Red Hat Display"/>
            </a:endParaRPr>
          </a:p>
          <a:p>
            <a:pPr marL="457200" lvl="0" indent="-457200" algn="ctr" rtl="0">
              <a:spcBef>
                <a:spcPts val="0"/>
              </a:spcBef>
              <a:spcAft>
                <a:spcPts val="0"/>
              </a:spcAft>
              <a:buFont typeface="Arial" panose="020B0604020202020204" pitchFamily="34" charset="0"/>
              <a:buChar char="•"/>
            </a:pPr>
            <a:endParaRPr sz="2800" b="1" dirty="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7" name="Google Shape;337;p46"/>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Emergency READY Plan Phone View</a:t>
            </a:r>
            <a:endParaRPr sz="4500">
              <a:solidFill>
                <a:schemeClr val="lt1"/>
              </a:solidFill>
              <a:latin typeface="Red Hat Display"/>
              <a:ea typeface="Red Hat Display"/>
              <a:cs typeface="Red Hat Display"/>
              <a:sym typeface="Red Hat Display"/>
            </a:endParaRPr>
          </a:p>
        </p:txBody>
      </p:sp>
      <p:pic>
        <p:nvPicPr>
          <p:cNvPr id="338" name="Google Shape;338;p46" descr="A picture containing text, screenshot, web page, website  Description automatically generated"/>
          <p:cNvPicPr preferRelativeResize="0"/>
          <p:nvPr/>
        </p:nvPicPr>
        <p:blipFill rotWithShape="1">
          <a:blip r:embed="rId3">
            <a:alphaModFix/>
          </a:blip>
          <a:srcRect t="3809"/>
          <a:stretch/>
        </p:blipFill>
        <p:spPr>
          <a:xfrm>
            <a:off x="399982" y="1108230"/>
            <a:ext cx="2385475" cy="5461245"/>
          </a:xfrm>
          <a:prstGeom prst="rect">
            <a:avLst/>
          </a:prstGeom>
          <a:noFill/>
          <a:ln>
            <a:noFill/>
          </a:ln>
        </p:spPr>
      </p:pic>
      <p:sp>
        <p:nvSpPr>
          <p:cNvPr id="339" name="Google Shape;339;p46"/>
          <p:cNvSpPr/>
          <p:nvPr/>
        </p:nvSpPr>
        <p:spPr>
          <a:xfrm>
            <a:off x="474823" y="2889750"/>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0" name="Google Shape;340;p46"/>
          <p:cNvSpPr/>
          <p:nvPr/>
        </p:nvSpPr>
        <p:spPr>
          <a:xfrm>
            <a:off x="1164552" y="1670741"/>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2" name="Google Shape;342;p46"/>
          <p:cNvSpPr/>
          <p:nvPr/>
        </p:nvSpPr>
        <p:spPr>
          <a:xfrm>
            <a:off x="462950" y="2627123"/>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43" name="Google Shape;343;p46" descr="A screenshot of a phone number&#10;&#10;Description automatically generated with low confidence"/>
          <p:cNvPicPr preferRelativeResize="0"/>
          <p:nvPr/>
        </p:nvPicPr>
        <p:blipFill rotWithShape="1">
          <a:blip r:embed="rId4">
            <a:alphaModFix/>
          </a:blip>
          <a:srcRect t="3809"/>
          <a:stretch/>
        </p:blipFill>
        <p:spPr>
          <a:xfrm>
            <a:off x="2910347" y="1108230"/>
            <a:ext cx="2501475" cy="5461245"/>
          </a:xfrm>
          <a:prstGeom prst="rect">
            <a:avLst/>
          </a:prstGeom>
          <a:noFill/>
          <a:ln>
            <a:noFill/>
          </a:ln>
        </p:spPr>
      </p:pic>
      <p:sp>
        <p:nvSpPr>
          <p:cNvPr id="344" name="Google Shape;344;p46"/>
          <p:cNvSpPr/>
          <p:nvPr/>
        </p:nvSpPr>
        <p:spPr>
          <a:xfrm>
            <a:off x="2995710" y="5351436"/>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5" name="Google Shape;345;p46"/>
          <p:cNvSpPr/>
          <p:nvPr/>
        </p:nvSpPr>
        <p:spPr>
          <a:xfrm>
            <a:off x="2995710" y="5626470"/>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6" name="Google Shape;346;p46"/>
          <p:cNvSpPr/>
          <p:nvPr/>
        </p:nvSpPr>
        <p:spPr>
          <a:xfrm>
            <a:off x="2995710" y="2290179"/>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7" name="Google Shape;347;p46"/>
          <p:cNvSpPr/>
          <p:nvPr/>
        </p:nvSpPr>
        <p:spPr>
          <a:xfrm>
            <a:off x="2995710" y="2580258"/>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48" name="Google Shape;348;p46" descr="A screenshot of a contact form&#10;&#10;Description automatically generated with low confidence"/>
          <p:cNvPicPr preferRelativeResize="0"/>
          <p:nvPr/>
        </p:nvPicPr>
        <p:blipFill rotWithShape="1">
          <a:blip r:embed="rId5">
            <a:alphaModFix/>
          </a:blip>
          <a:srcRect l="1205" t="4415"/>
          <a:stretch/>
        </p:blipFill>
        <p:spPr>
          <a:xfrm>
            <a:off x="5507691" y="1108230"/>
            <a:ext cx="2501474" cy="5461245"/>
          </a:xfrm>
          <a:prstGeom prst="rect">
            <a:avLst/>
          </a:prstGeom>
          <a:noFill/>
          <a:ln>
            <a:noFill/>
          </a:ln>
        </p:spPr>
      </p:pic>
      <p:sp>
        <p:nvSpPr>
          <p:cNvPr id="349" name="Google Shape;349;p46"/>
          <p:cNvSpPr/>
          <p:nvPr/>
        </p:nvSpPr>
        <p:spPr>
          <a:xfrm>
            <a:off x="6313729" y="1629025"/>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0" name="Google Shape;350;p46"/>
          <p:cNvSpPr/>
          <p:nvPr/>
        </p:nvSpPr>
        <p:spPr>
          <a:xfrm>
            <a:off x="5536712" y="3890291"/>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2" name="Google Shape;352;p46"/>
          <p:cNvSpPr/>
          <p:nvPr/>
        </p:nvSpPr>
        <p:spPr>
          <a:xfrm>
            <a:off x="5547295" y="5522290"/>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3" name="Google Shape;353;p46"/>
          <p:cNvSpPr/>
          <p:nvPr/>
        </p:nvSpPr>
        <p:spPr>
          <a:xfrm>
            <a:off x="5536712" y="4181354"/>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4" name="Google Shape;354;p46"/>
          <p:cNvSpPr/>
          <p:nvPr/>
        </p:nvSpPr>
        <p:spPr>
          <a:xfrm>
            <a:off x="5557878" y="4486908"/>
            <a:ext cx="1224662"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5" name="Google Shape;355;p46"/>
          <p:cNvSpPr/>
          <p:nvPr/>
        </p:nvSpPr>
        <p:spPr>
          <a:xfrm>
            <a:off x="5557878" y="5829514"/>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56" name="Google Shape;356;p46" descr="A screenshot of a phone&#10;&#10;Description automatically generated with low confidence"/>
          <p:cNvPicPr preferRelativeResize="0"/>
          <p:nvPr/>
        </p:nvPicPr>
        <p:blipFill rotWithShape="1">
          <a:blip r:embed="rId6">
            <a:alphaModFix/>
          </a:blip>
          <a:srcRect t="3855"/>
          <a:stretch/>
        </p:blipFill>
        <p:spPr>
          <a:xfrm>
            <a:off x="8090374" y="1108229"/>
            <a:ext cx="2501473" cy="5631345"/>
          </a:xfrm>
          <a:prstGeom prst="rect">
            <a:avLst/>
          </a:prstGeom>
          <a:noFill/>
          <a:ln>
            <a:noFill/>
          </a:ln>
        </p:spPr>
      </p:pic>
      <p:sp>
        <p:nvSpPr>
          <p:cNvPr id="357" name="Google Shape;357;p46"/>
          <p:cNvSpPr/>
          <p:nvPr/>
        </p:nvSpPr>
        <p:spPr>
          <a:xfrm>
            <a:off x="8859253" y="1690675"/>
            <a:ext cx="977828"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1" name="Google Shape;341;p46"/>
          <p:cNvSpPr/>
          <p:nvPr/>
        </p:nvSpPr>
        <p:spPr>
          <a:xfrm>
            <a:off x="5552188" y="6125907"/>
            <a:ext cx="1336884"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1" name="Google Shape;351;p46"/>
          <p:cNvSpPr/>
          <p:nvPr/>
        </p:nvSpPr>
        <p:spPr>
          <a:xfrm>
            <a:off x="8200077" y="4563663"/>
            <a:ext cx="844800" cy="1233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16AF-E7EB-4DC5-B51A-CC12F8A38055}"/>
              </a:ext>
            </a:extLst>
          </p:cNvPr>
          <p:cNvSpPr>
            <a:spLocks noGrp="1"/>
          </p:cNvSpPr>
          <p:nvPr>
            <p:ph type="title"/>
          </p:nvPr>
        </p:nvSpPr>
        <p:spPr/>
        <p:txBody>
          <a:bodyPr/>
          <a:lstStyle/>
          <a:p>
            <a:r>
              <a:rPr lang="en-US" dirty="0"/>
              <a:t>What does OSHA say?</a:t>
            </a:r>
          </a:p>
        </p:txBody>
      </p:sp>
    </p:spTree>
    <p:extLst>
      <p:ext uri="{BB962C8B-B14F-4D97-AF65-F5344CB8AC3E}">
        <p14:creationId xmlns:p14="http://schemas.microsoft.com/office/powerpoint/2010/main" val="4289896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7"/>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3" name="Google Shape;363;p47"/>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Emergency READY Plan Phone View</a:t>
            </a:r>
            <a:endParaRPr sz="4500">
              <a:solidFill>
                <a:schemeClr val="lt1"/>
              </a:solidFill>
              <a:latin typeface="Red Hat Display"/>
              <a:ea typeface="Red Hat Display"/>
              <a:cs typeface="Red Hat Display"/>
              <a:sym typeface="Red Hat Display"/>
            </a:endParaRPr>
          </a:p>
        </p:txBody>
      </p:sp>
      <p:pic>
        <p:nvPicPr>
          <p:cNvPr id="364" name="Google Shape;364;p47" descr="A screenshot of a phone&#10;&#10;Description automatically generated with low confidence"/>
          <p:cNvPicPr preferRelativeResize="0"/>
          <p:nvPr/>
        </p:nvPicPr>
        <p:blipFill rotWithShape="1">
          <a:blip r:embed="rId3">
            <a:alphaModFix/>
          </a:blip>
          <a:srcRect t="4452"/>
          <a:stretch/>
        </p:blipFill>
        <p:spPr>
          <a:xfrm>
            <a:off x="344939" y="1056489"/>
            <a:ext cx="2407708" cy="5365092"/>
          </a:xfrm>
          <a:prstGeom prst="rect">
            <a:avLst/>
          </a:prstGeom>
          <a:noFill/>
          <a:ln>
            <a:noFill/>
          </a:ln>
        </p:spPr>
      </p:pic>
      <p:sp>
        <p:nvSpPr>
          <p:cNvPr id="365" name="Google Shape;365;p47"/>
          <p:cNvSpPr/>
          <p:nvPr/>
        </p:nvSpPr>
        <p:spPr>
          <a:xfrm>
            <a:off x="1126393" y="1547556"/>
            <a:ext cx="844800"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6" name="Google Shape;366;p47" descr="A screenshot of a phone&#10;&#10;Description automatically generated with low confidence"/>
          <p:cNvPicPr preferRelativeResize="0"/>
          <p:nvPr/>
        </p:nvPicPr>
        <p:blipFill rotWithShape="1">
          <a:blip r:embed="rId4">
            <a:alphaModFix/>
          </a:blip>
          <a:srcRect t="4452"/>
          <a:stretch/>
        </p:blipFill>
        <p:spPr>
          <a:xfrm>
            <a:off x="2837561" y="1056489"/>
            <a:ext cx="2577198" cy="5365092"/>
          </a:xfrm>
          <a:prstGeom prst="rect">
            <a:avLst/>
          </a:prstGeom>
          <a:noFill/>
          <a:ln>
            <a:noFill/>
          </a:ln>
        </p:spPr>
      </p:pic>
      <p:sp>
        <p:nvSpPr>
          <p:cNvPr id="367" name="Google Shape;367;p47"/>
          <p:cNvSpPr/>
          <p:nvPr/>
        </p:nvSpPr>
        <p:spPr>
          <a:xfrm>
            <a:off x="3703760" y="1547556"/>
            <a:ext cx="844800"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8" name="Google Shape;368;p47" descr="A screenshot of a phone&#10;&#10;Description automatically generated with medium confidence"/>
          <p:cNvPicPr preferRelativeResize="0"/>
          <p:nvPr/>
        </p:nvPicPr>
        <p:blipFill rotWithShape="1">
          <a:blip r:embed="rId5">
            <a:alphaModFix/>
          </a:blip>
          <a:srcRect t="4452"/>
          <a:stretch/>
        </p:blipFill>
        <p:spPr>
          <a:xfrm>
            <a:off x="5530677" y="1056488"/>
            <a:ext cx="2577198" cy="5365093"/>
          </a:xfrm>
          <a:prstGeom prst="rect">
            <a:avLst/>
          </a:prstGeom>
          <a:noFill/>
          <a:ln>
            <a:noFill/>
          </a:ln>
        </p:spPr>
      </p:pic>
      <p:pic>
        <p:nvPicPr>
          <p:cNvPr id="369" name="Google Shape;369;p47" descr="A screenshot of a phone&#10;&#10;Description automatically generated with low confidence"/>
          <p:cNvPicPr preferRelativeResize="0"/>
          <p:nvPr/>
        </p:nvPicPr>
        <p:blipFill rotWithShape="1">
          <a:blip r:embed="rId6">
            <a:alphaModFix/>
          </a:blip>
          <a:srcRect t="4634"/>
          <a:stretch/>
        </p:blipFill>
        <p:spPr>
          <a:xfrm>
            <a:off x="8223793" y="1079873"/>
            <a:ext cx="2461280" cy="5341708"/>
          </a:xfrm>
          <a:prstGeom prst="rect">
            <a:avLst/>
          </a:prstGeom>
          <a:noFill/>
          <a:ln>
            <a:noFill/>
          </a:ln>
        </p:spPr>
      </p:pic>
      <p:sp>
        <p:nvSpPr>
          <p:cNvPr id="370" name="Google Shape;370;p47"/>
          <p:cNvSpPr/>
          <p:nvPr/>
        </p:nvSpPr>
        <p:spPr>
          <a:xfrm>
            <a:off x="6396876" y="1565271"/>
            <a:ext cx="844800"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47"/>
          <p:cNvSpPr/>
          <p:nvPr/>
        </p:nvSpPr>
        <p:spPr>
          <a:xfrm>
            <a:off x="5615243" y="2849279"/>
            <a:ext cx="844800"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47"/>
          <p:cNvSpPr/>
          <p:nvPr/>
        </p:nvSpPr>
        <p:spPr>
          <a:xfrm>
            <a:off x="5633117" y="3165354"/>
            <a:ext cx="844800"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47"/>
          <p:cNvSpPr/>
          <p:nvPr/>
        </p:nvSpPr>
        <p:spPr>
          <a:xfrm>
            <a:off x="5615243" y="3435864"/>
            <a:ext cx="1062647" cy="327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47"/>
          <p:cNvSpPr/>
          <p:nvPr/>
        </p:nvSpPr>
        <p:spPr>
          <a:xfrm>
            <a:off x="9032033" y="1581204"/>
            <a:ext cx="844800"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47"/>
          <p:cNvSpPr/>
          <p:nvPr/>
        </p:nvSpPr>
        <p:spPr>
          <a:xfrm>
            <a:off x="8107875" y="2323175"/>
            <a:ext cx="232200" cy="12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365;p47">
            <a:extLst>
              <a:ext uri="{FF2B5EF4-FFF2-40B4-BE49-F238E27FC236}">
                <a16:creationId xmlns:a16="http://schemas.microsoft.com/office/drawing/2014/main" id="{E3698CF8-9B3A-5519-DBD2-2EAF7518FF1E}"/>
              </a:ext>
            </a:extLst>
          </p:cNvPr>
          <p:cNvSpPr/>
          <p:nvPr/>
        </p:nvSpPr>
        <p:spPr>
          <a:xfrm>
            <a:off x="5615242" y="3928369"/>
            <a:ext cx="1626433" cy="145412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374;p47">
            <a:extLst>
              <a:ext uri="{FF2B5EF4-FFF2-40B4-BE49-F238E27FC236}">
                <a16:creationId xmlns:a16="http://schemas.microsoft.com/office/drawing/2014/main" id="{3EE4DF40-1625-7735-2405-523B27398D69}"/>
              </a:ext>
            </a:extLst>
          </p:cNvPr>
          <p:cNvSpPr/>
          <p:nvPr/>
        </p:nvSpPr>
        <p:spPr>
          <a:xfrm>
            <a:off x="8340075" y="2238537"/>
            <a:ext cx="448353" cy="1233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1" name="Google Shape;381;p48"/>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You Are Our Top Priority</a:t>
            </a:r>
            <a:endParaRPr sz="4500">
              <a:solidFill>
                <a:schemeClr val="lt1"/>
              </a:solidFill>
              <a:latin typeface="Red Hat Display"/>
              <a:ea typeface="Red Hat Display"/>
              <a:cs typeface="Red Hat Display"/>
              <a:sym typeface="Red Hat Display"/>
            </a:endParaRPr>
          </a:p>
        </p:txBody>
      </p:sp>
      <p:sp>
        <p:nvSpPr>
          <p:cNvPr id="382" name="Google Shape;382;p48"/>
          <p:cNvSpPr txBox="1"/>
          <p:nvPr/>
        </p:nvSpPr>
        <p:spPr>
          <a:xfrm>
            <a:off x="559850" y="2271925"/>
            <a:ext cx="11347500" cy="2134800"/>
          </a:xfrm>
          <a:prstGeom prst="rect">
            <a:avLst/>
          </a:prstGeom>
          <a:noFill/>
          <a:ln>
            <a:noFill/>
          </a:ln>
        </p:spPr>
        <p:txBody>
          <a:bodyPr spcFirstLastPara="1" wrap="square" lIns="91425" tIns="91425" rIns="91425" bIns="91425" anchor="t" anchorCtr="0">
            <a:spAutoFit/>
          </a:bodyPr>
          <a:lstStyle/>
          <a:p>
            <a:pPr marL="342900" lvl="0" indent="-342900" algn="ctr" rtl="0">
              <a:lnSpc>
                <a:spcPct val="115000"/>
              </a:lnSpc>
              <a:spcBef>
                <a:spcPts val="0"/>
              </a:spcBef>
              <a:spcAft>
                <a:spcPts val="0"/>
              </a:spcAft>
              <a:buNone/>
            </a:pPr>
            <a:r>
              <a:rPr lang="en-US" sz="4566" b="1">
                <a:solidFill>
                  <a:schemeClr val="dk1"/>
                </a:solidFill>
                <a:latin typeface="Red Hat Display"/>
                <a:ea typeface="Red Hat Display"/>
                <a:cs typeface="Red Hat Display"/>
                <a:sym typeface="Red Hat Display"/>
              </a:rPr>
              <a:t>While others may wait for service,</a:t>
            </a:r>
            <a:r>
              <a:rPr lang="en-US" sz="4900" b="1">
                <a:solidFill>
                  <a:schemeClr val="dk1"/>
                </a:solidFill>
                <a:latin typeface="Red Hat Display"/>
                <a:ea typeface="Red Hat Display"/>
                <a:cs typeface="Red Hat Display"/>
                <a:sym typeface="Red Hat Display"/>
              </a:rPr>
              <a:t> </a:t>
            </a:r>
            <a:br>
              <a:rPr lang="en-US" sz="4900" b="1">
                <a:solidFill>
                  <a:schemeClr val="dk1"/>
                </a:solidFill>
                <a:latin typeface="Red Hat Display"/>
                <a:ea typeface="Red Hat Display"/>
                <a:cs typeface="Red Hat Display"/>
                <a:sym typeface="Red Hat Display"/>
              </a:rPr>
            </a:br>
            <a:r>
              <a:rPr lang="en-US" sz="4900" b="1">
                <a:solidFill>
                  <a:schemeClr val="dk1"/>
                </a:solidFill>
                <a:latin typeface="Red Hat Display"/>
                <a:ea typeface="Red Hat Display"/>
                <a:cs typeface="Red Hat Display"/>
                <a:sym typeface="Red Hat Display"/>
              </a:rPr>
              <a:t>you become our Top Priority.</a:t>
            </a:r>
            <a:br>
              <a:rPr lang="en-US" sz="4900" b="1">
                <a:solidFill>
                  <a:schemeClr val="dk1"/>
                </a:solidFill>
                <a:latin typeface="Red Hat Display"/>
                <a:ea typeface="Red Hat Display"/>
                <a:cs typeface="Red Hat Display"/>
                <a:sym typeface="Red Hat Display"/>
              </a:rPr>
            </a:br>
            <a:endParaRPr>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9"/>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8" name="Google Shape;388;p49"/>
          <p:cNvSpPr txBox="1"/>
          <p:nvPr/>
        </p:nvSpPr>
        <p:spPr>
          <a:xfrm>
            <a:off x="462950" y="-186429"/>
            <a:ext cx="11541300" cy="60970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900"/>
              </a:spcBef>
              <a:spcAft>
                <a:spcPts val="1900"/>
              </a:spcAft>
              <a:buClr>
                <a:schemeClr val="dk1"/>
              </a:buClr>
              <a:buSzPts val="1100"/>
              <a:buFont typeface="Arial"/>
              <a:buNone/>
            </a:pPr>
            <a:r>
              <a:rPr lang="en-US" sz="4500" dirty="0">
                <a:solidFill>
                  <a:schemeClr val="lt1"/>
                </a:solidFill>
                <a:latin typeface="Red Hat Display"/>
                <a:ea typeface="Red Hat Display"/>
                <a:cs typeface="Red Hat Display"/>
                <a:sym typeface="Red Hat Display"/>
              </a:rPr>
              <a:t>Capability Statement</a:t>
            </a:r>
            <a:endParaRPr sz="4500" dirty="0">
              <a:solidFill>
                <a:schemeClr val="lt1"/>
              </a:solidFill>
              <a:latin typeface="Red Hat Display"/>
              <a:ea typeface="Red Hat Display"/>
              <a:cs typeface="Red Hat Display"/>
              <a:sym typeface="Red Hat Display"/>
            </a:endParaRPr>
          </a:p>
        </p:txBody>
      </p:sp>
      <p:sp>
        <p:nvSpPr>
          <p:cNvPr id="389" name="Google Shape;389;p49"/>
          <p:cNvSpPr txBox="1"/>
          <p:nvPr/>
        </p:nvSpPr>
        <p:spPr>
          <a:xfrm>
            <a:off x="291650" y="1151925"/>
            <a:ext cx="11883900" cy="4467859"/>
          </a:xfrm>
          <a:prstGeom prst="rect">
            <a:avLst/>
          </a:prstGeom>
          <a:noFill/>
          <a:ln>
            <a:noFill/>
          </a:ln>
        </p:spPr>
        <p:txBody>
          <a:bodyPr spcFirstLastPara="1" wrap="square" lIns="91425" tIns="91425" rIns="91425" bIns="91425" anchor="t" anchorCtr="0">
            <a:spAutoFit/>
          </a:bodyPr>
          <a:lstStyle/>
          <a:p>
            <a:pPr marL="0" lvl="0" indent="0" algn="l" rtl="0">
              <a:lnSpc>
                <a:spcPts val="1800"/>
              </a:lnSpc>
              <a:spcBef>
                <a:spcPts val="1900"/>
              </a:spcBef>
              <a:spcAft>
                <a:spcPts val="1900"/>
              </a:spcAft>
              <a:buNone/>
            </a:pPr>
            <a:r>
              <a:rPr lang="en-US" sz="1500" dirty="0">
                <a:solidFill>
                  <a:schemeClr val="dk1"/>
                </a:solidFill>
              </a:rPr>
              <a:t>Core Competencies: </a:t>
            </a:r>
          </a:p>
          <a:p>
            <a:pPr marL="0" lvl="0" indent="0" algn="l" rtl="0">
              <a:lnSpc>
                <a:spcPts val="1800"/>
              </a:lnSpc>
              <a:spcBef>
                <a:spcPts val="1900"/>
              </a:spcBef>
              <a:spcAft>
                <a:spcPts val="1900"/>
              </a:spcAft>
              <a:buNone/>
            </a:pPr>
            <a:r>
              <a:rPr lang="en-US" sz="1500" dirty="0">
                <a:solidFill>
                  <a:schemeClr val="dk1"/>
                </a:solidFill>
              </a:rPr>
              <a:t>PRO Fire &amp; Water Restoration Company, DBA SERVPRO Team </a:t>
            </a:r>
            <a:r>
              <a:rPr lang="en-US" sz="1500" dirty="0" err="1">
                <a:solidFill>
                  <a:schemeClr val="dk1"/>
                </a:solidFill>
              </a:rPr>
              <a:t>Zubricki</a:t>
            </a:r>
            <a:r>
              <a:rPr lang="en-US" sz="1500" dirty="0">
                <a:solidFill>
                  <a:schemeClr val="dk1"/>
                </a:solidFill>
              </a:rPr>
              <a:t>, is a woman-owned national leader in the fire and water damage, cleanup, and restoration industry. </a:t>
            </a:r>
          </a:p>
          <a:p>
            <a:pPr marL="285750" lvl="0" indent="-285750" algn="l" rtl="0">
              <a:lnSpc>
                <a:spcPts val="1800"/>
              </a:lnSpc>
              <a:spcBef>
                <a:spcPts val="1900"/>
              </a:spcBef>
              <a:spcAft>
                <a:spcPts val="1900"/>
              </a:spcAft>
              <a:buFont typeface="Arial" panose="020B0604020202020204" pitchFamily="34" charset="0"/>
              <a:buChar char="•"/>
            </a:pPr>
            <a:r>
              <a:rPr lang="en-US" sz="1500" dirty="0">
                <a:solidFill>
                  <a:schemeClr val="dk1"/>
                </a:solidFill>
              </a:rPr>
              <a:t>24/7 assistance utilizing scalable resources needed to quickly respond to any large-scale restoration project. </a:t>
            </a:r>
          </a:p>
          <a:p>
            <a:pPr marL="285750" lvl="0" indent="-285750" algn="l" rtl="0">
              <a:lnSpc>
                <a:spcPts val="1800"/>
              </a:lnSpc>
              <a:spcBef>
                <a:spcPts val="1900"/>
              </a:spcBef>
              <a:spcAft>
                <a:spcPts val="1900"/>
              </a:spcAft>
              <a:buFont typeface="Arial" panose="020B0604020202020204" pitchFamily="34" charset="0"/>
              <a:buChar char="•"/>
            </a:pPr>
            <a:r>
              <a:rPr lang="en-US" sz="1500" dirty="0">
                <a:solidFill>
                  <a:schemeClr val="dk1"/>
                </a:solidFill>
              </a:rPr>
              <a:t>Our Loss Teams are strategically positioned throughout the country and have helped countless organizations and businesses resume operations following some of the nation’s largest disasters. </a:t>
            </a:r>
          </a:p>
          <a:p>
            <a:pPr marL="285750" lvl="0" indent="-285750" algn="l" rtl="0">
              <a:lnSpc>
                <a:spcPts val="1800"/>
              </a:lnSpc>
              <a:spcBef>
                <a:spcPts val="1900"/>
              </a:spcBef>
              <a:spcAft>
                <a:spcPts val="1900"/>
              </a:spcAft>
              <a:buFont typeface="Arial" panose="020B0604020202020204" pitchFamily="34" charset="0"/>
              <a:buChar char="•"/>
            </a:pPr>
            <a:r>
              <a:rPr lang="en-US" sz="1500" dirty="0">
                <a:solidFill>
                  <a:schemeClr val="dk1"/>
                </a:solidFill>
              </a:rPr>
              <a:t>We are trusted remediation partners of state, local, and federal agencies including the Department of Veterans Affairs, Armed Services, General Services Administration, and the Chicago Public School System.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9"/>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8" name="Google Shape;388;p49"/>
          <p:cNvSpPr txBox="1"/>
          <p:nvPr/>
        </p:nvSpPr>
        <p:spPr>
          <a:xfrm>
            <a:off x="462950" y="-186429"/>
            <a:ext cx="11541300" cy="60970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900"/>
              </a:spcBef>
              <a:spcAft>
                <a:spcPts val="1900"/>
              </a:spcAft>
              <a:buClr>
                <a:schemeClr val="dk1"/>
              </a:buClr>
              <a:buSzPts val="1100"/>
              <a:buFont typeface="Arial"/>
              <a:buNone/>
            </a:pPr>
            <a:r>
              <a:rPr lang="en-US" sz="4500" dirty="0">
                <a:solidFill>
                  <a:schemeClr val="lt1"/>
                </a:solidFill>
                <a:latin typeface="Red Hat Display"/>
                <a:ea typeface="Red Hat Display"/>
                <a:cs typeface="Red Hat Display"/>
                <a:sym typeface="Red Hat Display"/>
              </a:rPr>
              <a:t>Capability Statement</a:t>
            </a:r>
            <a:endParaRPr sz="4500" dirty="0">
              <a:solidFill>
                <a:schemeClr val="lt1"/>
              </a:solidFill>
              <a:latin typeface="Red Hat Display"/>
              <a:ea typeface="Red Hat Display"/>
              <a:cs typeface="Red Hat Display"/>
              <a:sym typeface="Red Hat Display"/>
            </a:endParaRPr>
          </a:p>
        </p:txBody>
      </p:sp>
      <p:sp>
        <p:nvSpPr>
          <p:cNvPr id="389" name="Google Shape;389;p49"/>
          <p:cNvSpPr txBox="1"/>
          <p:nvPr/>
        </p:nvSpPr>
        <p:spPr>
          <a:xfrm>
            <a:off x="291650" y="1151925"/>
            <a:ext cx="11883900" cy="4237027"/>
          </a:xfrm>
          <a:prstGeom prst="rect">
            <a:avLst/>
          </a:prstGeom>
          <a:noFill/>
          <a:ln>
            <a:noFill/>
          </a:ln>
        </p:spPr>
        <p:txBody>
          <a:bodyPr spcFirstLastPara="1" wrap="square" lIns="91425" tIns="91425" rIns="91425" bIns="91425" anchor="t" anchorCtr="0">
            <a:spAutoFit/>
          </a:bodyPr>
          <a:lstStyle/>
          <a:p>
            <a:pPr marL="0" lvl="0" indent="0" algn="l" rtl="0">
              <a:spcBef>
                <a:spcPts val="1900"/>
              </a:spcBef>
              <a:spcAft>
                <a:spcPts val="1900"/>
              </a:spcAft>
              <a:buNone/>
            </a:pPr>
            <a:r>
              <a:rPr lang="en-US" sz="1500" dirty="0">
                <a:solidFill>
                  <a:schemeClr val="dk1"/>
                </a:solidFill>
              </a:rPr>
              <a:t>Company Differentiators: </a:t>
            </a:r>
          </a:p>
          <a:p>
            <a:pPr marL="285750" lvl="0" indent="-285750" algn="l" rtl="0">
              <a:spcBef>
                <a:spcPts val="1900"/>
              </a:spcBef>
              <a:spcAft>
                <a:spcPts val="1900"/>
              </a:spcAft>
              <a:buFont typeface="Arial" panose="020B0604020202020204" pitchFamily="34" charset="0"/>
              <a:buChar char="•"/>
            </a:pPr>
            <a:r>
              <a:rPr lang="en-US" sz="1500" dirty="0">
                <a:solidFill>
                  <a:schemeClr val="dk1"/>
                </a:solidFill>
              </a:rPr>
              <a:t>Our customers have access to the largest property restoration system across various locations nationwide: 203,000+ pieces of equipment, 7,500+ vehicles. </a:t>
            </a:r>
          </a:p>
          <a:p>
            <a:pPr marL="285750" lvl="0" indent="-285750" algn="l" rtl="0">
              <a:spcBef>
                <a:spcPts val="1900"/>
              </a:spcBef>
              <a:spcAft>
                <a:spcPts val="1900"/>
              </a:spcAft>
              <a:buFont typeface="Arial" panose="020B0604020202020204" pitchFamily="34" charset="0"/>
              <a:buChar char="•"/>
            </a:pPr>
            <a:r>
              <a:rPr lang="en-US" sz="1500" dirty="0">
                <a:solidFill>
                  <a:schemeClr val="dk1"/>
                </a:solidFill>
              </a:rPr>
              <a:t>Pro Fire &amp; Water is also a member of the EPA’s Design for Environment Initiative (EPA/DFE). </a:t>
            </a:r>
          </a:p>
          <a:p>
            <a:pPr marL="0" lvl="0" indent="0" algn="l" rtl="0">
              <a:spcBef>
                <a:spcPts val="1900"/>
              </a:spcBef>
              <a:spcAft>
                <a:spcPts val="1900"/>
              </a:spcAft>
              <a:buNone/>
            </a:pPr>
            <a:r>
              <a:rPr lang="en-US" sz="1500" dirty="0">
                <a:solidFill>
                  <a:schemeClr val="dk1"/>
                </a:solidFill>
              </a:rPr>
              <a:t>About Team </a:t>
            </a:r>
            <a:r>
              <a:rPr lang="en-US" sz="1500" dirty="0" err="1">
                <a:solidFill>
                  <a:schemeClr val="dk1"/>
                </a:solidFill>
              </a:rPr>
              <a:t>Zubricki</a:t>
            </a:r>
            <a:r>
              <a:rPr lang="en-US" sz="1500" dirty="0">
                <a:solidFill>
                  <a:schemeClr val="dk1"/>
                </a:solidFill>
              </a:rPr>
              <a:t>: </a:t>
            </a:r>
          </a:p>
          <a:p>
            <a:pPr marL="0" lvl="0" indent="0" algn="l" rtl="0">
              <a:spcBef>
                <a:spcPts val="1900"/>
              </a:spcBef>
              <a:spcAft>
                <a:spcPts val="1900"/>
              </a:spcAft>
              <a:buNone/>
            </a:pPr>
            <a:r>
              <a:rPr lang="en-US" sz="1500" dirty="0">
                <a:solidFill>
                  <a:schemeClr val="dk1"/>
                </a:solidFill>
              </a:rPr>
              <a:t>SERVPRO Team </a:t>
            </a:r>
            <a:r>
              <a:rPr lang="en-US" sz="1500" dirty="0" err="1">
                <a:solidFill>
                  <a:schemeClr val="dk1"/>
                </a:solidFill>
              </a:rPr>
              <a:t>Zubricki</a:t>
            </a:r>
            <a:r>
              <a:rPr lang="en-US" sz="1500" dirty="0">
                <a:solidFill>
                  <a:schemeClr val="dk1"/>
                </a:solidFill>
              </a:rPr>
              <a:t> is independently owned and operated by the </a:t>
            </a:r>
            <a:r>
              <a:rPr lang="en-US" sz="1500" dirty="0" err="1">
                <a:solidFill>
                  <a:schemeClr val="dk1"/>
                </a:solidFill>
              </a:rPr>
              <a:t>Zubricki</a:t>
            </a:r>
            <a:r>
              <a:rPr lang="en-US" sz="1500" dirty="0">
                <a:solidFill>
                  <a:schemeClr val="dk1"/>
                </a:solidFill>
              </a:rPr>
              <a:t> Family. We've been helping families and businesses restore their property since 2009. Since then, we've grown into a national response team capable of handling disasters and large losses.</a:t>
            </a:r>
          </a:p>
        </p:txBody>
      </p:sp>
    </p:spTree>
    <p:extLst>
      <p:ext uri="{BB962C8B-B14F-4D97-AF65-F5344CB8AC3E}">
        <p14:creationId xmlns:p14="http://schemas.microsoft.com/office/powerpoint/2010/main" val="358537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6" name="Google Shape;396;p50"/>
          <p:cNvPicPr preferRelativeResize="0"/>
          <p:nvPr/>
        </p:nvPicPr>
        <p:blipFill rotWithShape="1">
          <a:blip r:embed="rId3">
            <a:alphaModFix/>
          </a:blip>
          <a:srcRect/>
          <a:stretch/>
        </p:blipFill>
        <p:spPr>
          <a:xfrm>
            <a:off x="462950" y="1189795"/>
            <a:ext cx="11541300" cy="5549780"/>
          </a:xfrm>
          <a:prstGeom prst="rect">
            <a:avLst/>
          </a:prstGeom>
          <a:noFill/>
          <a:ln>
            <a:noFill/>
          </a:ln>
        </p:spPr>
      </p:pic>
      <p:sp>
        <p:nvSpPr>
          <p:cNvPr id="394" name="Google Shape;394;p50"/>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5" name="Google Shape;395;p50"/>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Commercial Restoration Services</a:t>
            </a:r>
            <a:endParaRPr sz="4500">
              <a:solidFill>
                <a:schemeClr val="lt1"/>
              </a:solidFill>
              <a:latin typeface="Red Hat Display"/>
              <a:ea typeface="Red Hat Display"/>
              <a:cs typeface="Red Hat Display"/>
              <a:sym typeface="Red Hat Display"/>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4" name="Google Shape;404;p51"/>
          <p:cNvPicPr preferRelativeResize="0"/>
          <p:nvPr/>
        </p:nvPicPr>
        <p:blipFill rotWithShape="1">
          <a:blip r:embed="rId3">
            <a:alphaModFix/>
          </a:blip>
          <a:srcRect l="3465" t="3411" r="3632" b="4397"/>
          <a:stretch/>
        </p:blipFill>
        <p:spPr>
          <a:xfrm>
            <a:off x="338667" y="76200"/>
            <a:ext cx="11831733" cy="6781800"/>
          </a:xfrm>
          <a:prstGeom prst="rect">
            <a:avLst/>
          </a:prstGeom>
          <a:noFill/>
          <a:ln>
            <a:noFill/>
          </a:ln>
        </p:spPr>
      </p:pic>
      <p:pic>
        <p:nvPicPr>
          <p:cNvPr id="405" name="Google Shape;405;p51" descr="Mold Remediation Cost | Eliminating Mold in Household"/>
          <p:cNvPicPr preferRelativeResize="0"/>
          <p:nvPr/>
        </p:nvPicPr>
        <p:blipFill rotWithShape="1">
          <a:blip r:embed="rId4">
            <a:alphaModFix/>
          </a:blip>
          <a:srcRect/>
          <a:stretch/>
        </p:blipFill>
        <p:spPr>
          <a:xfrm>
            <a:off x="10022776" y="5203597"/>
            <a:ext cx="1830557" cy="13675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6" name="Google Shape;406;p51" descr="House Mold: the Causes and Costs of Mold » The Money Pit"/>
          <p:cNvPicPr preferRelativeResize="0"/>
          <p:nvPr/>
        </p:nvPicPr>
        <p:blipFill rotWithShape="1">
          <a:blip r:embed="rId5">
            <a:alphaModFix/>
          </a:blip>
          <a:srcRect/>
          <a:stretch/>
        </p:blipFill>
        <p:spPr>
          <a:xfrm>
            <a:off x="10022775" y="1264967"/>
            <a:ext cx="1830558" cy="1367516"/>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Ill Gummy Monsters">
            <a:extLst>
              <a:ext uri="{FF2B5EF4-FFF2-40B4-BE49-F238E27FC236}">
                <a16:creationId xmlns:a16="http://schemas.microsoft.com/office/drawing/2014/main" id="{26C856F4-0517-1F6D-73DC-21EA26B03370}"/>
              </a:ext>
            </a:extLst>
          </p:cNvPr>
          <p:cNvPicPr>
            <a:picLocks noChangeAspect="1"/>
          </p:cNvPicPr>
          <p:nvPr/>
        </p:nvPicPr>
        <p:blipFill>
          <a:blip r:embed="rId6"/>
          <a:stretch>
            <a:fillRect/>
          </a:stretch>
        </p:blipFill>
        <p:spPr>
          <a:xfrm>
            <a:off x="10022775" y="3061660"/>
            <a:ext cx="2082799" cy="208279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52"/>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Water Restoration Services</a:t>
            </a:r>
            <a:endParaRPr sz="4500">
              <a:solidFill>
                <a:schemeClr val="lt1"/>
              </a:solidFill>
              <a:latin typeface="Red Hat Display"/>
              <a:ea typeface="Red Hat Display"/>
              <a:cs typeface="Red Hat Display"/>
              <a:sym typeface="Red Hat Display"/>
            </a:endParaRPr>
          </a:p>
        </p:txBody>
      </p:sp>
      <p:pic>
        <p:nvPicPr>
          <p:cNvPr id="413" name="Google Shape;413;p52"/>
          <p:cNvPicPr preferRelativeResize="0"/>
          <p:nvPr/>
        </p:nvPicPr>
        <p:blipFill rotWithShape="1">
          <a:blip r:embed="rId3">
            <a:alphaModFix/>
          </a:blip>
          <a:srcRect l="2187" t="2872" r="3526" b="3870"/>
          <a:stretch/>
        </p:blipFill>
        <p:spPr>
          <a:xfrm>
            <a:off x="327454" y="0"/>
            <a:ext cx="11812292" cy="6858000"/>
          </a:xfrm>
          <a:prstGeom prst="rect">
            <a:avLst/>
          </a:prstGeom>
          <a:noFill/>
          <a:ln>
            <a:noFill/>
          </a:ln>
        </p:spPr>
      </p:pic>
      <p:pic>
        <p:nvPicPr>
          <p:cNvPr id="414" name="Google Shape;414;p52" title="Free Images : water, reflection, flood, natural disaster ..."/>
          <p:cNvPicPr preferRelativeResize="0"/>
          <p:nvPr/>
        </p:nvPicPr>
        <p:blipFill>
          <a:blip r:embed="rId4">
            <a:alphaModFix/>
          </a:blip>
          <a:stretch>
            <a:fillRect/>
          </a:stretch>
        </p:blipFill>
        <p:spPr>
          <a:xfrm>
            <a:off x="9950212" y="5334000"/>
            <a:ext cx="2054038" cy="1405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0" name="Google Shape;430;p54"/>
          <p:cNvPicPr preferRelativeResize="0"/>
          <p:nvPr/>
        </p:nvPicPr>
        <p:blipFill>
          <a:blip r:embed="rId5">
            <a:alphaModFix/>
          </a:blip>
          <a:stretch>
            <a:fillRect/>
          </a:stretch>
        </p:blipFill>
        <p:spPr>
          <a:xfrm>
            <a:off x="9950213" y="177692"/>
            <a:ext cx="1712588" cy="1320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53"/>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Fire Recovery Services</a:t>
            </a:r>
            <a:endParaRPr sz="4500">
              <a:solidFill>
                <a:schemeClr val="lt1"/>
              </a:solidFill>
              <a:latin typeface="Red Hat Display"/>
              <a:ea typeface="Red Hat Display"/>
              <a:cs typeface="Red Hat Display"/>
              <a:sym typeface="Red Hat Display"/>
            </a:endParaRPr>
          </a:p>
        </p:txBody>
      </p:sp>
      <p:pic>
        <p:nvPicPr>
          <p:cNvPr id="421" name="Google Shape;421;p53"/>
          <p:cNvPicPr preferRelativeResize="0"/>
          <p:nvPr/>
        </p:nvPicPr>
        <p:blipFill rotWithShape="1">
          <a:blip r:embed="rId3">
            <a:alphaModFix/>
          </a:blip>
          <a:srcRect l="2932" t="2839" r="3894" b="3827"/>
          <a:stretch/>
        </p:blipFill>
        <p:spPr>
          <a:xfrm>
            <a:off x="328966" y="0"/>
            <a:ext cx="11863033" cy="6858000"/>
          </a:xfrm>
          <a:prstGeom prst="rect">
            <a:avLst/>
          </a:prstGeom>
          <a:noFill/>
          <a:ln>
            <a:noFill/>
          </a:ln>
        </p:spPr>
      </p:pic>
      <p:pic>
        <p:nvPicPr>
          <p:cNvPr id="422" name="Google Shape;422;p53"/>
          <p:cNvPicPr preferRelativeResize="0"/>
          <p:nvPr/>
        </p:nvPicPr>
        <p:blipFill>
          <a:blip r:embed="rId4">
            <a:alphaModFix/>
          </a:blip>
          <a:stretch>
            <a:fillRect/>
          </a:stretch>
        </p:blipFill>
        <p:spPr>
          <a:xfrm>
            <a:off x="8712200" y="143204"/>
            <a:ext cx="3150834" cy="17808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54"/>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Reconstruction</a:t>
            </a:r>
            <a:endParaRPr sz="4500">
              <a:solidFill>
                <a:schemeClr val="lt1"/>
              </a:solidFill>
              <a:latin typeface="Red Hat Display"/>
              <a:ea typeface="Red Hat Display"/>
              <a:cs typeface="Red Hat Display"/>
              <a:sym typeface="Red Hat Display"/>
            </a:endParaRPr>
          </a:p>
        </p:txBody>
      </p:sp>
      <p:pic>
        <p:nvPicPr>
          <p:cNvPr id="429" name="Google Shape;429;p54"/>
          <p:cNvPicPr preferRelativeResize="0"/>
          <p:nvPr/>
        </p:nvPicPr>
        <p:blipFill rotWithShape="1">
          <a:blip r:embed="rId3">
            <a:alphaModFix/>
          </a:blip>
          <a:srcRect l="4585" t="4508" r="2762" b="12089"/>
          <a:stretch/>
        </p:blipFill>
        <p:spPr>
          <a:xfrm>
            <a:off x="321732" y="0"/>
            <a:ext cx="11870268" cy="6858000"/>
          </a:xfrm>
          <a:prstGeom prst="rect">
            <a:avLst/>
          </a:prstGeom>
          <a:noFill/>
          <a:ln>
            <a:noFill/>
          </a:ln>
        </p:spPr>
      </p:pic>
      <p:pic>
        <p:nvPicPr>
          <p:cNvPr id="2050" name="Picture 2" descr="Tornado damage at Pfizer's North Carolina plant was mostly at warehouse,  CEO says | Reuters">
            <a:extLst>
              <a:ext uri="{FF2B5EF4-FFF2-40B4-BE49-F238E27FC236}">
                <a16:creationId xmlns:a16="http://schemas.microsoft.com/office/drawing/2014/main" id="{D2E01921-6D56-B396-29B4-EFDD5AFA5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8924" y="3792159"/>
            <a:ext cx="2961850" cy="1973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052" name="Picture 4" descr="NC tornado update: Pfizer CEO talks about recovery efforts, FDA says its  working to prevent drug shortage">
            <a:extLst>
              <a:ext uri="{FF2B5EF4-FFF2-40B4-BE49-F238E27FC236}">
                <a16:creationId xmlns:a16="http://schemas.microsoft.com/office/drawing/2014/main" id="{4E11D9CE-DA8E-7239-955C-D27973381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083" y="279153"/>
            <a:ext cx="2979533" cy="1973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6"/>
          <p:cNvSpPr/>
          <p:nvPr/>
        </p:nvSpPr>
        <p:spPr>
          <a:xfrm>
            <a:off x="0" y="0"/>
            <a:ext cx="12170400" cy="1033500"/>
          </a:xfrm>
          <a:prstGeom prst="rect">
            <a:avLst/>
          </a:prstGeom>
          <a:solidFill>
            <a:schemeClr val="dk1"/>
          </a:solidFill>
          <a:ln w="38100" cap="flat" cmpd="sng">
            <a:solidFill>
              <a:srgbClr val="FF66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p56"/>
          <p:cNvSpPr txBox="1"/>
          <p:nvPr/>
        </p:nvSpPr>
        <p:spPr>
          <a:xfrm>
            <a:off x="462950" y="118425"/>
            <a:ext cx="115413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500">
                <a:solidFill>
                  <a:schemeClr val="lt1"/>
                </a:solidFill>
                <a:latin typeface="Red Hat Display"/>
                <a:ea typeface="Red Hat Display"/>
                <a:cs typeface="Red Hat Display"/>
                <a:sym typeface="Red Hat Display"/>
              </a:rPr>
              <a:t>Welcome to the SERVPRO Team</a:t>
            </a:r>
            <a:endParaRPr sz="4500">
              <a:solidFill>
                <a:schemeClr val="lt1"/>
              </a:solidFill>
              <a:latin typeface="Red Hat Display"/>
              <a:ea typeface="Red Hat Display"/>
              <a:cs typeface="Red Hat Display"/>
              <a:sym typeface="Red Hat Display"/>
            </a:endParaRPr>
          </a:p>
        </p:txBody>
      </p:sp>
      <p:pic>
        <p:nvPicPr>
          <p:cNvPr id="445" name="Google Shape;445;p56"/>
          <p:cNvPicPr preferRelativeResize="0"/>
          <p:nvPr/>
        </p:nvPicPr>
        <p:blipFill rotWithShape="1">
          <a:blip r:embed="rId3">
            <a:alphaModFix/>
          </a:blip>
          <a:srcRect t="14675"/>
          <a:stretch/>
        </p:blipFill>
        <p:spPr>
          <a:xfrm>
            <a:off x="5576349" y="1454600"/>
            <a:ext cx="6104876" cy="3948801"/>
          </a:xfrm>
          <a:prstGeom prst="rect">
            <a:avLst/>
          </a:prstGeom>
          <a:noFill/>
          <a:ln>
            <a:noFill/>
          </a:ln>
          <a:effectLst>
            <a:outerShdw blurRad="57150" dist="19050" dir="5400000" algn="bl" rotWithShape="0">
              <a:srgbClr val="FF6602">
                <a:alpha val="50000"/>
              </a:srgbClr>
            </a:outerShdw>
          </a:effectLst>
        </p:spPr>
      </p:pic>
      <p:sp>
        <p:nvSpPr>
          <p:cNvPr id="446" name="Google Shape;446;p56"/>
          <p:cNvSpPr txBox="1"/>
          <p:nvPr/>
        </p:nvSpPr>
        <p:spPr>
          <a:xfrm>
            <a:off x="193046" y="2651175"/>
            <a:ext cx="52761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700" b="1">
                <a:solidFill>
                  <a:schemeClr val="dk1"/>
                </a:solidFill>
                <a:latin typeface="Red Hat Display"/>
                <a:ea typeface="Red Hat Display"/>
                <a:cs typeface="Red Hat Display"/>
                <a:sym typeface="Red Hat Display"/>
              </a:rPr>
              <a:t>Thank you </a:t>
            </a:r>
            <a:endParaRPr sz="3200" b="1">
              <a:solidFill>
                <a:schemeClr val="dk1"/>
              </a:solidFill>
              <a:latin typeface="Red Hat Display"/>
              <a:ea typeface="Red Hat Display"/>
              <a:cs typeface="Red Hat Display"/>
              <a:sym typeface="Red Hat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33AADE-0482-4D45-ABAB-939ADB93B2D3}"/>
              </a:ext>
            </a:extLst>
          </p:cNvPr>
          <p:cNvSpPr>
            <a:spLocks noGrp="1"/>
          </p:cNvSpPr>
          <p:nvPr>
            <p:ph type="sldNum" sz="quarter" idx="12"/>
          </p:nvPr>
        </p:nvSpPr>
        <p:spPr/>
        <p:txBody>
          <a:bodyPr/>
          <a:lstStyle/>
          <a:p>
            <a:fld id="{02E904B5-54B8-864F-8BB3-16E49652009E}" type="slidenum">
              <a:rPr lang="en-US" smtClean="0"/>
              <a:pPr/>
              <a:t>7</a:t>
            </a:fld>
            <a:endParaRPr lang="en-US" dirty="0"/>
          </a:p>
        </p:txBody>
      </p:sp>
      <p:pic>
        <p:nvPicPr>
          <p:cNvPr id="7172" name="Picture 4" descr="OSHA Urges Employers to be Ready for Emergencies - OSHA Authorized Safety  Training for the Workplace in California Nevada Arizona Hawaii and Guam">
            <a:extLst>
              <a:ext uri="{FF2B5EF4-FFF2-40B4-BE49-F238E27FC236}">
                <a16:creationId xmlns:a16="http://schemas.microsoft.com/office/drawing/2014/main" id="{799E9E0D-7B51-F04F-484C-0478D73AE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75439"/>
            <a:ext cx="11836401" cy="678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567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551559-C601-A4D1-D1A7-AF036CCAC562}"/>
              </a:ext>
            </a:extLst>
          </p:cNvPr>
          <p:cNvSpPr>
            <a:spLocks noGrp="1"/>
          </p:cNvSpPr>
          <p:nvPr>
            <p:ph type="sldNum" sz="quarter" idx="4"/>
          </p:nvPr>
        </p:nvSpPr>
        <p:spPr/>
        <p:txBody>
          <a:bodyPr/>
          <a:lstStyle/>
          <a:p>
            <a:fld id="{62DFECC4-1679-4D45-9635-E86BD1EE09E9}" type="slidenum">
              <a:rPr lang="en-US" smtClean="0"/>
              <a:pPr/>
              <a:t>70</a:t>
            </a:fld>
            <a:endParaRPr lang="en-US" dirty="0"/>
          </a:p>
        </p:txBody>
      </p:sp>
      <p:pic>
        <p:nvPicPr>
          <p:cNvPr id="5" name="Picture Placeholder 2" descr="A picture containing text&#10;&#10;Description automatically generated">
            <a:extLst>
              <a:ext uri="{FF2B5EF4-FFF2-40B4-BE49-F238E27FC236}">
                <a16:creationId xmlns:a16="http://schemas.microsoft.com/office/drawing/2014/main" id="{DFEC9005-8979-00B6-E9DE-399373A6F434}"/>
              </a:ext>
            </a:extLst>
          </p:cNvPr>
          <p:cNvPicPr>
            <a:picLocks noChangeAspect="1"/>
          </p:cNvPicPr>
          <p:nvPr/>
        </p:nvPicPr>
        <p:blipFill rotWithShape="1">
          <a:blip r:embed="rId3"/>
          <a:srcRect l="-219" r="337"/>
          <a:stretch/>
        </p:blipFill>
        <p:spPr>
          <a:xfrm>
            <a:off x="-38360" y="739954"/>
            <a:ext cx="12230360" cy="5378091"/>
          </a:xfrm>
          <a:prstGeom prst="rect">
            <a:avLst/>
          </a:prstGeom>
          <a:noFill/>
        </p:spPr>
      </p:pic>
    </p:spTree>
    <p:extLst>
      <p:ext uri="{BB962C8B-B14F-4D97-AF65-F5344CB8AC3E}">
        <p14:creationId xmlns:p14="http://schemas.microsoft.com/office/powerpoint/2010/main" val="187559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8408-45F8-51C8-34AA-530C01BD57F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ADEA003-DB28-89CE-507C-25DA72B8759A}"/>
              </a:ext>
            </a:extLst>
          </p:cNvPr>
          <p:cNvSpPr>
            <a:spLocks noGrp="1"/>
          </p:cNvSpPr>
          <p:nvPr>
            <p:ph type="sldNum" sz="quarter" idx="12"/>
          </p:nvPr>
        </p:nvSpPr>
        <p:spPr/>
        <p:txBody>
          <a:bodyPr/>
          <a:lstStyle/>
          <a:p>
            <a:fld id="{02E904B5-54B8-864F-8BB3-16E49652009E}" type="slidenum">
              <a:rPr lang="en-US" smtClean="0"/>
              <a:pPr/>
              <a:t>8</a:t>
            </a:fld>
            <a:endParaRPr lang="en-US" dirty="0"/>
          </a:p>
        </p:txBody>
      </p:sp>
      <p:sp>
        <p:nvSpPr>
          <p:cNvPr id="4" name="Content Placeholder 3">
            <a:extLst>
              <a:ext uri="{FF2B5EF4-FFF2-40B4-BE49-F238E27FC236}">
                <a16:creationId xmlns:a16="http://schemas.microsoft.com/office/drawing/2014/main" id="{32136EDA-DD81-FB7E-1B9E-AE5FAEC9E7D1}"/>
              </a:ext>
            </a:extLst>
          </p:cNvPr>
          <p:cNvSpPr>
            <a:spLocks noGrp="1"/>
          </p:cNvSpPr>
          <p:nvPr>
            <p:ph sz="half" idx="1"/>
          </p:nvPr>
        </p:nvSpPr>
        <p:spPr>
          <a:xfrm>
            <a:off x="838200" y="3065507"/>
            <a:ext cx="5181600" cy="3763963"/>
          </a:xfrm>
        </p:spPr>
        <p:txBody>
          <a:bodyPr/>
          <a:lstStyle/>
          <a:p>
            <a:r>
              <a:rPr lang="en-US" b="0" i="0" dirty="0">
                <a:solidFill>
                  <a:srgbClr val="333333"/>
                </a:solidFill>
                <a:effectLst/>
                <a:latin typeface="Segoe UI" panose="020B0502040204020203" pitchFamily="34" charset="0"/>
              </a:rPr>
              <a:t>The number of employees in a building determines the need for a written emergency action plan or fire prevention plan. </a:t>
            </a:r>
          </a:p>
          <a:p>
            <a:r>
              <a:rPr lang="en-US" b="0" i="0" dirty="0">
                <a:solidFill>
                  <a:srgbClr val="333333"/>
                </a:solidFill>
                <a:effectLst/>
                <a:latin typeface="Segoe UI" panose="020B0502040204020203" pitchFamily="34" charset="0"/>
              </a:rPr>
              <a:t>Employers with ten or fewer employees are exempt from developing a written plan.</a:t>
            </a:r>
            <a:endParaRPr lang="en-US" dirty="0"/>
          </a:p>
        </p:txBody>
      </p:sp>
      <p:sp>
        <p:nvSpPr>
          <p:cNvPr id="5" name="Content Placeholder 4">
            <a:extLst>
              <a:ext uri="{FF2B5EF4-FFF2-40B4-BE49-F238E27FC236}">
                <a16:creationId xmlns:a16="http://schemas.microsoft.com/office/drawing/2014/main" id="{B0D226BF-6060-4E39-68F7-63C3E3BB0B18}"/>
              </a:ext>
            </a:extLst>
          </p:cNvPr>
          <p:cNvSpPr>
            <a:spLocks noGrp="1"/>
          </p:cNvSpPr>
          <p:nvPr>
            <p:ph sz="half" idx="13"/>
          </p:nvPr>
        </p:nvSpPr>
        <p:spPr>
          <a:xfrm>
            <a:off x="6392583" y="3065507"/>
            <a:ext cx="5181600" cy="3763963"/>
          </a:xfrm>
        </p:spPr>
        <p:txBody>
          <a:bodyPr>
            <a:normAutofit/>
          </a:bodyPr>
          <a:lstStyle/>
          <a:p>
            <a:r>
              <a:rPr lang="en-US" b="0" i="0" dirty="0">
                <a:solidFill>
                  <a:srgbClr val="212121"/>
                </a:solidFill>
                <a:effectLst/>
                <a:latin typeface="Source Sans Pro" panose="020B0503030403020204" pitchFamily="34" charset="0"/>
              </a:rPr>
              <a:t>OSHA standard for General Industry </a:t>
            </a:r>
            <a:r>
              <a:rPr lang="en-US" b="0" i="0" u="sng" dirty="0">
                <a:solidFill>
                  <a:srgbClr val="0071BC"/>
                </a:solidFill>
                <a:effectLst/>
                <a:latin typeface="Source Sans Pro" panose="020B0503030403020204" pitchFamily="34" charset="0"/>
                <a:hlinkClick r:id="rId3" tooltip="29 CFR 1910.38(a)"/>
              </a:rPr>
              <a:t>29 CFR 1910.38(a)</a:t>
            </a:r>
            <a:endParaRPr lang="en-US" u="sng" dirty="0">
              <a:solidFill>
                <a:srgbClr val="212121"/>
              </a:solidFill>
              <a:latin typeface="Source Sans Pro" panose="020B0503030403020204" pitchFamily="34" charset="0"/>
            </a:endParaRPr>
          </a:p>
          <a:p>
            <a:r>
              <a:rPr lang="en-US" b="0" i="0" dirty="0">
                <a:solidFill>
                  <a:srgbClr val="212121"/>
                </a:solidFill>
                <a:effectLst/>
                <a:latin typeface="Source Sans Pro" panose="020B0503030403020204" pitchFamily="34" charset="0"/>
              </a:rPr>
              <a:t>OSHA standard for Construction  </a:t>
            </a:r>
            <a:r>
              <a:rPr lang="en-US" b="0" i="0" u="sng" dirty="0">
                <a:solidFill>
                  <a:srgbClr val="0071BC"/>
                </a:solidFill>
                <a:effectLst/>
                <a:latin typeface="Source Sans Pro" panose="020B0503030403020204" pitchFamily="34" charset="0"/>
                <a:hlinkClick r:id="rId4"/>
              </a:rPr>
              <a:t>1926.35(a)</a:t>
            </a:r>
            <a:endParaRPr lang="en-US" dirty="0">
              <a:solidFill>
                <a:srgbClr val="212121"/>
              </a:solidFill>
              <a:latin typeface="Source Sans Pro" panose="020B0503030403020204" pitchFamily="34" charset="0"/>
            </a:endParaRPr>
          </a:p>
          <a:p>
            <a:pPr marL="0" indent="0">
              <a:buNone/>
            </a:pPr>
            <a:r>
              <a:rPr lang="en-US" b="0" i="0" dirty="0">
                <a:solidFill>
                  <a:srgbClr val="212121"/>
                </a:solidFill>
                <a:effectLst/>
                <a:latin typeface="Source Sans Pro" panose="020B0503030403020204" pitchFamily="34" charset="0"/>
              </a:rPr>
              <a:t>The purpose of an EAP is to facilitate and organize employer and employee actions during workplace emergencies.</a:t>
            </a:r>
            <a:endParaRPr lang="en-US" dirty="0"/>
          </a:p>
        </p:txBody>
      </p:sp>
      <p:pic>
        <p:nvPicPr>
          <p:cNvPr id="7170" name="Picture 2" descr="Learn OSHA's Requirements for an Emergency Action Plan - OSHA.com">
            <a:extLst>
              <a:ext uri="{FF2B5EF4-FFF2-40B4-BE49-F238E27FC236}">
                <a16:creationId xmlns:a16="http://schemas.microsoft.com/office/drawing/2014/main" id="{CAF31F73-2A55-2EA8-6C24-3851BA656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9" y="307694"/>
            <a:ext cx="1073598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04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00F6-763F-4FED-A1AB-84DA452100D3}"/>
              </a:ext>
            </a:extLst>
          </p:cNvPr>
          <p:cNvSpPr>
            <a:spLocks noGrp="1"/>
          </p:cNvSpPr>
          <p:nvPr>
            <p:ph type="title"/>
          </p:nvPr>
        </p:nvSpPr>
        <p:spPr/>
        <p:txBody>
          <a:bodyPr/>
          <a:lstStyle/>
          <a:p>
            <a:r>
              <a:rPr lang="en-US" dirty="0"/>
              <a:t>Conducting the Audit</a:t>
            </a:r>
          </a:p>
        </p:txBody>
      </p:sp>
    </p:spTree>
    <p:extLst>
      <p:ext uri="{BB962C8B-B14F-4D97-AF65-F5344CB8AC3E}">
        <p14:creationId xmlns:p14="http://schemas.microsoft.com/office/powerpoint/2010/main" val="2935355962"/>
      </p:ext>
    </p:extLst>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EEC903E773D9429CDC4EF82449E20A" ma:contentTypeVersion="9" ma:contentTypeDescription="Create a new document." ma:contentTypeScope="" ma:versionID="3c626c72c06d9c609efcb21783ed2d60">
  <xsd:schema xmlns:xsd="http://www.w3.org/2001/XMLSchema" xmlns:xs="http://www.w3.org/2001/XMLSchema" xmlns:p="http://schemas.microsoft.com/office/2006/metadata/properties" xmlns:ns3="cb481787-dc25-4a9d-aed3-8fffafd4bede" xmlns:ns4="7a42d505-0de8-4fd6-bea0-43c2f584ca89" targetNamespace="http://schemas.microsoft.com/office/2006/metadata/properties" ma:root="true" ma:fieldsID="4bc85a3818c526509395b046c91203a8" ns3:_="" ns4:_="">
    <xsd:import namespace="cb481787-dc25-4a9d-aed3-8fffafd4bede"/>
    <xsd:import namespace="7a42d505-0de8-4fd6-bea0-43c2f584ca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81787-dc25-4a9d-aed3-8fffafd4be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42d505-0de8-4fd6-bea0-43c2f584ca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41551A-7C51-4EA6-B022-4134AAF38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81787-dc25-4a9d-aed3-8fffafd4bede"/>
    <ds:schemaRef ds:uri="7a42d505-0de8-4fd6-bea0-43c2f584ca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1A3087-4936-4DEE-ADD9-70796A24C3E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E9B7F18-6621-4276-95B9-A93240F75D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14063</TotalTime>
  <Words>3218</Words>
  <Application>Microsoft Office PowerPoint</Application>
  <PresentationFormat>Widescreen</PresentationFormat>
  <Paragraphs>299</Paragraphs>
  <Slides>70</Slides>
  <Notes>47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70</vt:i4>
      </vt:variant>
    </vt:vector>
  </HeadingPairs>
  <TitlesOfParts>
    <vt:vector size="84" baseType="lpstr">
      <vt:lpstr>Arial</vt:lpstr>
      <vt:lpstr>Avenir Next LT Pro</vt:lpstr>
      <vt:lpstr>Calibri</vt:lpstr>
      <vt:lpstr>Google Sans</vt:lpstr>
      <vt:lpstr>Myriad Pro</vt:lpstr>
      <vt:lpstr>Open Sans</vt:lpstr>
      <vt:lpstr>Red Hat Display</vt:lpstr>
      <vt:lpstr>Red Hat Display ExtraBold</vt:lpstr>
      <vt:lpstr>Red Hat Display Medium</vt:lpstr>
      <vt:lpstr>Red Hat Display SemiBold</vt:lpstr>
      <vt:lpstr>Segoe UI</vt:lpstr>
      <vt:lpstr>Source Sans Pro</vt:lpstr>
      <vt:lpstr>Wingdings</vt:lpstr>
      <vt:lpstr>Custom Design</vt:lpstr>
      <vt:lpstr>Disaster Preparedness &amp; Response</vt:lpstr>
      <vt:lpstr>Introduction to Jennifer </vt:lpstr>
      <vt:lpstr>Jeff Bowers - American Society of Safety Professionals  Nicolet Chapter President </vt:lpstr>
      <vt:lpstr>Overview of the Presentation</vt:lpstr>
      <vt:lpstr>What does your business use?</vt:lpstr>
      <vt:lpstr>What does OSHA say?</vt:lpstr>
      <vt:lpstr>PowerPoint Presentation</vt:lpstr>
      <vt:lpstr>PowerPoint Presentation</vt:lpstr>
      <vt:lpstr>Conducting the Audit</vt:lpstr>
      <vt:lpstr>Risk Assessment Focus</vt:lpstr>
      <vt:lpstr>Using physical checklists</vt:lpstr>
      <vt:lpstr>Role Playing time </vt:lpstr>
      <vt:lpstr>PowerPoint Presentation</vt:lpstr>
      <vt:lpstr>Major Natural Disasters in the Midwest</vt:lpstr>
      <vt:lpstr>PowerPoint Presentation</vt:lpstr>
      <vt:lpstr>PowerPoint Presentation</vt:lpstr>
      <vt:lpstr>PowerPoint Presentation</vt:lpstr>
      <vt:lpstr>PowerPoint Presentation</vt:lpstr>
      <vt:lpstr>U.S. Wildfires 2023</vt:lpstr>
      <vt:lpstr>Wildfires spread across the Nation</vt:lpstr>
      <vt:lpstr>“Hello, 911?! We have a serious problem, Please send HELP!”</vt:lpstr>
      <vt:lpstr>Human caused incidents that impact the business. Big or small, how do we prepare for them all?</vt:lpstr>
      <vt:lpstr>PowerPoint Presentation</vt:lpstr>
      <vt:lpstr>Some of the worst man-made disasters in US history include: Deepwater Horizon Oil Spill (2010), Exxon Valdez Oil Spill (1989), Three Mile Island (1979), Love Canal (1978), and Texas City Industrial Disaster (1947).  </vt:lpstr>
      <vt:lpstr>Accidental Fires</vt:lpstr>
      <vt:lpstr>PowerPoint Presentation</vt:lpstr>
      <vt:lpstr>Show of hands for those of you that own an EV </vt:lpstr>
      <vt:lpstr>Does your Organization promote National Programs?</vt:lpstr>
      <vt:lpstr>Hazardous materials accidental spill or release</vt:lpstr>
      <vt:lpstr>PowerPoint Presentation</vt:lpstr>
      <vt:lpstr>Transportation Incidents Wisconsin 2023:</vt:lpstr>
      <vt:lpstr>PowerPoint Presentation</vt:lpstr>
      <vt:lpstr>The sales pitch to leadership – are you ready?</vt:lpstr>
      <vt:lpstr>Preparing for the audit and the End of Fiscal Year</vt:lpstr>
      <vt:lpstr>Post Evaluation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Check-Up: 1st Quarter</dc:title>
  <dc:creator>Arielle Semmel</dc:creator>
  <cp:lastModifiedBy>Jeff Bowers</cp:lastModifiedBy>
  <cp:revision>105</cp:revision>
  <dcterms:created xsi:type="dcterms:W3CDTF">2020-06-19T20:24:56Z</dcterms:created>
  <dcterms:modified xsi:type="dcterms:W3CDTF">2024-09-16T17:23:16Z</dcterms:modified>
</cp:coreProperties>
</file>