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3" r:id="rId2"/>
    <p:sldMasterId id="2147483685" r:id="rId3"/>
  </p:sldMasterIdLst>
  <p:notesMasterIdLst>
    <p:notesMasterId r:id="rId59"/>
  </p:notesMasterIdLst>
  <p:sldIdLst>
    <p:sldId id="262" r:id="rId4"/>
    <p:sldId id="266" r:id="rId5"/>
    <p:sldId id="616" r:id="rId6"/>
    <p:sldId id="630" r:id="rId7"/>
    <p:sldId id="621" r:id="rId8"/>
    <p:sldId id="639" r:id="rId9"/>
    <p:sldId id="629" r:id="rId10"/>
    <p:sldId id="623" r:id="rId11"/>
    <p:sldId id="626" r:id="rId12"/>
    <p:sldId id="627" r:id="rId13"/>
    <p:sldId id="625" r:id="rId14"/>
    <p:sldId id="624" r:id="rId15"/>
    <p:sldId id="617" r:id="rId16"/>
    <p:sldId id="628" r:id="rId17"/>
    <p:sldId id="637" r:id="rId18"/>
    <p:sldId id="619" r:id="rId19"/>
    <p:sldId id="275" r:id="rId20"/>
    <p:sldId id="620" r:id="rId21"/>
    <p:sldId id="277" r:id="rId22"/>
    <p:sldId id="655" r:id="rId23"/>
    <p:sldId id="609" r:id="rId24"/>
    <p:sldId id="278" r:id="rId25"/>
    <p:sldId id="656" r:id="rId26"/>
    <p:sldId id="640" r:id="rId27"/>
    <p:sldId id="641" r:id="rId28"/>
    <p:sldId id="631" r:id="rId29"/>
    <p:sldId id="612" r:id="rId30"/>
    <p:sldId id="613" r:id="rId31"/>
    <p:sldId id="604" r:id="rId32"/>
    <p:sldId id="633" r:id="rId33"/>
    <p:sldId id="614" r:id="rId34"/>
    <p:sldId id="279" r:id="rId35"/>
    <p:sldId id="280" r:id="rId36"/>
    <p:sldId id="282" r:id="rId37"/>
    <p:sldId id="642" r:id="rId38"/>
    <p:sldId id="288" r:id="rId39"/>
    <p:sldId id="289" r:id="rId40"/>
    <p:sldId id="290" r:id="rId41"/>
    <p:sldId id="291" r:id="rId42"/>
    <p:sldId id="292" r:id="rId43"/>
    <p:sldId id="643" r:id="rId44"/>
    <p:sldId id="638" r:id="rId45"/>
    <p:sldId id="644" r:id="rId46"/>
    <p:sldId id="645" r:id="rId47"/>
    <p:sldId id="646" r:id="rId48"/>
    <p:sldId id="647" r:id="rId49"/>
    <p:sldId id="648" r:id="rId50"/>
    <p:sldId id="650" r:id="rId51"/>
    <p:sldId id="651" r:id="rId52"/>
    <p:sldId id="652" r:id="rId53"/>
    <p:sldId id="611" r:id="rId54"/>
    <p:sldId id="632" r:id="rId55"/>
    <p:sldId id="657" r:id="rId56"/>
    <p:sldId id="658" r:id="rId57"/>
    <p:sldId id="659" r:id="rId58"/>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50" autoAdjust="0"/>
    <p:restoredTop sz="85992" autoAdjust="0"/>
  </p:normalViewPr>
  <p:slideViewPr>
    <p:cSldViewPr snapToGrid="0">
      <p:cViewPr>
        <p:scale>
          <a:sx n="50" d="100"/>
          <a:sy n="50" d="100"/>
        </p:scale>
        <p:origin x="165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5" Type="http://schemas.openxmlformats.org/officeDocument/2006/relationships/slide" Target="slides/slide2.xml"/><Relationship Id="rId61" Type="http://schemas.openxmlformats.org/officeDocument/2006/relationships/viewProps" Target="viewProp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microsoft.com/office/2016/11/relationships/changesInfo" Target="changesInfos/changesInfo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en Trail" userId="6c345658c439831a" providerId="LiveId" clId="{7355C749-F250-4047-9A69-34E0BED0BAF4}"/>
    <pc:docChg chg="custSel addSld modSld">
      <pc:chgData name="Susen Trail" userId="6c345658c439831a" providerId="LiveId" clId="{7355C749-F250-4047-9A69-34E0BED0BAF4}" dt="2025-09-18T15:45:24.652" v="785" actId="20577"/>
      <pc:docMkLst>
        <pc:docMk/>
      </pc:docMkLst>
      <pc:sldChg chg="modSp new mod">
        <pc:chgData name="Susen Trail" userId="6c345658c439831a" providerId="LiveId" clId="{7355C749-F250-4047-9A69-34E0BED0BAF4}" dt="2025-09-18T15:37:01.720" v="414" actId="21"/>
        <pc:sldMkLst>
          <pc:docMk/>
          <pc:sldMk cId="2302703085" sldId="657"/>
        </pc:sldMkLst>
        <pc:spChg chg="mod">
          <ac:chgData name="Susen Trail" userId="6c345658c439831a" providerId="LiveId" clId="{7355C749-F250-4047-9A69-34E0BED0BAF4}" dt="2025-09-18T15:27:44.084" v="34" actId="20577"/>
          <ac:spMkLst>
            <pc:docMk/>
            <pc:sldMk cId="2302703085" sldId="657"/>
            <ac:spMk id="2" creationId="{ADA5F86E-6BEC-6CBF-9BA0-AC24BE47A7B6}"/>
          </ac:spMkLst>
        </pc:spChg>
        <pc:spChg chg="mod">
          <ac:chgData name="Susen Trail" userId="6c345658c439831a" providerId="LiveId" clId="{7355C749-F250-4047-9A69-34E0BED0BAF4}" dt="2025-09-18T15:37:01.720" v="414" actId="21"/>
          <ac:spMkLst>
            <pc:docMk/>
            <pc:sldMk cId="2302703085" sldId="657"/>
            <ac:spMk id="3" creationId="{52B4054C-B600-1093-906B-B79F060C3E5C}"/>
          </ac:spMkLst>
        </pc:spChg>
      </pc:sldChg>
      <pc:sldChg chg="modSp new mod">
        <pc:chgData name="Susen Trail" userId="6c345658c439831a" providerId="LiveId" clId="{7355C749-F250-4047-9A69-34E0BED0BAF4}" dt="2025-09-18T15:41:25.388" v="563" actId="21"/>
        <pc:sldMkLst>
          <pc:docMk/>
          <pc:sldMk cId="4005867925" sldId="658"/>
        </pc:sldMkLst>
        <pc:spChg chg="mod">
          <ac:chgData name="Susen Trail" userId="6c345658c439831a" providerId="LiveId" clId="{7355C749-F250-4047-9A69-34E0BED0BAF4}" dt="2025-09-18T15:37:25.457" v="456" actId="20577"/>
          <ac:spMkLst>
            <pc:docMk/>
            <pc:sldMk cId="4005867925" sldId="658"/>
            <ac:spMk id="2" creationId="{9E233B56-73EF-7982-1A77-77FB478068FD}"/>
          </ac:spMkLst>
        </pc:spChg>
        <pc:spChg chg="mod">
          <ac:chgData name="Susen Trail" userId="6c345658c439831a" providerId="LiveId" clId="{7355C749-F250-4047-9A69-34E0BED0BAF4}" dt="2025-09-18T15:41:25.388" v="563" actId="21"/>
          <ac:spMkLst>
            <pc:docMk/>
            <pc:sldMk cId="4005867925" sldId="658"/>
            <ac:spMk id="3" creationId="{7059D2BE-C474-C484-6981-FD6BD6C5CD53}"/>
          </ac:spMkLst>
        </pc:spChg>
      </pc:sldChg>
      <pc:sldChg chg="modSp new mod">
        <pc:chgData name="Susen Trail" userId="6c345658c439831a" providerId="LiveId" clId="{7355C749-F250-4047-9A69-34E0BED0BAF4}" dt="2025-09-18T15:45:24.652" v="785" actId="20577"/>
        <pc:sldMkLst>
          <pc:docMk/>
          <pc:sldMk cId="3659933144" sldId="659"/>
        </pc:sldMkLst>
        <pc:spChg chg="mod">
          <ac:chgData name="Susen Trail" userId="6c345658c439831a" providerId="LiveId" clId="{7355C749-F250-4047-9A69-34E0BED0BAF4}" dt="2025-09-18T15:41:45.188" v="599" actId="20577"/>
          <ac:spMkLst>
            <pc:docMk/>
            <pc:sldMk cId="3659933144" sldId="659"/>
            <ac:spMk id="2" creationId="{103779D6-11EF-E74C-680B-B6A62379293F}"/>
          </ac:spMkLst>
        </pc:spChg>
        <pc:spChg chg="mod">
          <ac:chgData name="Susen Trail" userId="6c345658c439831a" providerId="LiveId" clId="{7355C749-F250-4047-9A69-34E0BED0BAF4}" dt="2025-09-18T15:45:24.652" v="785" actId="20577"/>
          <ac:spMkLst>
            <pc:docMk/>
            <pc:sldMk cId="3659933144" sldId="659"/>
            <ac:spMk id="3" creationId="{05BEF38B-6981-7389-731A-EE981B021F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21C03FF8-E3FE-4AE3-8420-217C78133E5C}" type="datetimeFigureOut">
              <a:rPr lang="en-US" smtClean="0"/>
              <a:t>9/17/2025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36A3D22D-5C1A-4096-931A-4148151F80A9}" type="slidenum">
              <a:rPr lang="en-US" smtClean="0"/>
              <a:t>‹#›</a:t>
            </a:fld>
            <a:endParaRPr lang="en-US"/>
          </a:p>
        </p:txBody>
      </p:sp>
    </p:spTree>
    <p:extLst>
      <p:ext uri="{BB962C8B-B14F-4D97-AF65-F5344CB8AC3E}">
        <p14:creationId xmlns:p14="http://schemas.microsoft.com/office/powerpoint/2010/main" val="29048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F42E8291-12DD-1D01-F51D-09DA4F3693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51752362-8292-DC78-B5F5-2E44944CDF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a:extLst>
              <a:ext uri="{FF2B5EF4-FFF2-40B4-BE49-F238E27FC236}">
                <a16:creationId xmlns:a16="http://schemas.microsoft.com/office/drawing/2014/main" id="{C608A127-35EE-8CDF-2B32-0674C8F420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EAB64A83-28DD-4059-8C19-A87F432576F4}" type="slidenum">
              <a:rPr lang="en-US" altLang="en-US" sz="1300">
                <a:solidFill>
                  <a:prstClr val="black"/>
                </a:solidFill>
              </a:rPr>
              <a:pPr defTabSz="942289" fontAlgn="base">
                <a:spcBef>
                  <a:spcPct val="0"/>
                </a:spcBef>
                <a:spcAft>
                  <a:spcPct val="0"/>
                </a:spcAft>
                <a:defRPr/>
              </a:pPr>
              <a:t>1</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4148BCFD-F873-B0F7-6477-F8C34AC33C3E}"/>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693DF118-7BBD-49D7-C3F7-BB3DAA6394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0C2BCE62-9E9C-6E37-A92A-B250EBB57D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1D282D92-8DCF-4CFF-10CE-0DE6C01322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0AE45611-23F6-418F-8200-0E6D0B5DEB5E}" type="slidenum">
              <a:rPr lang="en-US" altLang="en-US" sz="1300">
                <a:solidFill>
                  <a:prstClr val="black"/>
                </a:solidFill>
              </a:rPr>
              <a:pPr defTabSz="942289" fontAlgn="base">
                <a:spcBef>
                  <a:spcPct val="0"/>
                </a:spcBef>
                <a:spcAft>
                  <a:spcPct val="0"/>
                </a:spcAft>
                <a:defRPr/>
              </a:pPr>
              <a:t>19</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A2E789F1-B881-3851-21E4-6F129CD35056}"/>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2C314-6D0F-9D62-CBF1-57E41AD6045F}"/>
            </a:ext>
          </a:extLst>
        </p:cNvPr>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A7FB7A37-A95B-EEE4-7482-F2F0B63B18D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FF15E01B-2832-1DB3-02A3-A1D4A3B29F1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Known to be present: not “in use” but physically there.  In storage, or on the bench top.  Important phrase for Inventory.</a:t>
            </a:r>
          </a:p>
          <a:p>
            <a:endParaRPr lang="en-US" altLang="en-US" dirty="0"/>
          </a:p>
          <a:p>
            <a:r>
              <a:rPr lang="en-US" altLang="en-US" dirty="0"/>
              <a:t>Workplace means an establishment, job site, or project, at one geographical location containing one or more work areas.</a:t>
            </a:r>
          </a:p>
          <a:p>
            <a:endParaRPr lang="en-US" altLang="en-US" dirty="0"/>
          </a:p>
          <a:p>
            <a:r>
              <a:rPr lang="en-US" altLang="en-US" i="1" dirty="0"/>
              <a:t>Exposure or exposed</a:t>
            </a:r>
            <a:r>
              <a:rPr lang="en-US" altLang="en-US" dirty="0"/>
              <a:t> includes potential (e.g., accidental or </a:t>
            </a:r>
            <a:r>
              <a:rPr lang="en-US" altLang="en-US" b="1" u="sng" dirty="0"/>
              <a:t>possible</a:t>
            </a:r>
            <a:r>
              <a:rPr lang="en-US" altLang="en-US" dirty="0"/>
              <a:t>) exposure.</a:t>
            </a:r>
          </a:p>
          <a:p>
            <a:endParaRPr lang="en-US" altLang="en-US" dirty="0"/>
          </a:p>
          <a:p>
            <a:r>
              <a:rPr lang="en-US" altLang="en-US" dirty="0"/>
              <a:t>Use includes “generate as a byproduct”</a:t>
            </a:r>
          </a:p>
          <a:p>
            <a:endParaRPr lang="en-US" altLang="en-US" dirty="0"/>
          </a:p>
          <a:p>
            <a:r>
              <a:rPr lang="en-US" altLang="en-US" i="1" dirty="0"/>
              <a:t>Foreseeable emergency</a:t>
            </a:r>
            <a:r>
              <a:rPr lang="en-US" altLang="en-US" dirty="0"/>
              <a:t> means any potential occurrence such as, but not limited to, equipment failure, rupture of containers, or failure of control equipment which could result in an uncontrolled release of a hazardous chemical into the workplace.</a:t>
            </a:r>
          </a:p>
          <a:p>
            <a:endParaRPr lang="en-US" altLang="en-US" dirty="0"/>
          </a:p>
          <a:p>
            <a:r>
              <a:rPr lang="en-US" altLang="en-US" dirty="0"/>
              <a:t>Training: in chemicals the employee works with AND AROUND.</a:t>
            </a:r>
          </a:p>
          <a:p>
            <a:endParaRPr lang="en-US" altLang="en-US" dirty="0"/>
          </a:p>
          <a:p>
            <a:endParaRPr lang="en-US" altLang="en-US" dirty="0"/>
          </a:p>
        </p:txBody>
      </p:sp>
      <p:sp>
        <p:nvSpPr>
          <p:cNvPr id="4" name="Footer Placeholder 3">
            <a:extLst>
              <a:ext uri="{FF2B5EF4-FFF2-40B4-BE49-F238E27FC236}">
                <a16:creationId xmlns:a16="http://schemas.microsoft.com/office/drawing/2014/main" id="{41410F96-D4C9-37F2-B2D9-C5EB767C9755}"/>
              </a:ext>
            </a:extLst>
          </p:cNvPr>
          <p:cNvSpPr>
            <a:spLocks noGrp="1"/>
          </p:cNvSpPr>
          <p:nvPr>
            <p:ph type="ftr" sz="quarter" idx="4"/>
          </p:nvPr>
        </p:nvSpPr>
        <p:spPr/>
        <p:txBody>
          <a:bodyPr/>
          <a:lstStyle/>
          <a:p>
            <a:pPr defTabSz="942289">
              <a:defRPr/>
            </a:pPr>
            <a:r>
              <a:rPr lang="en-US">
                <a:solidFill>
                  <a:prstClr val="black"/>
                </a:solidFill>
                <a:latin typeface="Calibri" panose="020F0502020204030204"/>
              </a:rPr>
              <a:t>©2015 Practical Safety and Health Solutions    Version date: 9/4/2023 </a:t>
            </a:r>
          </a:p>
        </p:txBody>
      </p:sp>
      <p:sp>
        <p:nvSpPr>
          <p:cNvPr id="19461" name="Slide Number Placeholder 4">
            <a:extLst>
              <a:ext uri="{FF2B5EF4-FFF2-40B4-BE49-F238E27FC236}">
                <a16:creationId xmlns:a16="http://schemas.microsoft.com/office/drawing/2014/main" id="{4BB59B10-A589-8703-3063-D1999B7C3B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6317" indent="-287045">
              <a:defRPr>
                <a:solidFill>
                  <a:schemeClr val="tx1"/>
                </a:solidFill>
                <a:latin typeface="Calibri" panose="020F0502020204030204" pitchFamily="34" charset="0"/>
              </a:defRPr>
            </a:lvl2pPr>
            <a:lvl3pPr marL="1148179" indent="-229636">
              <a:defRPr>
                <a:solidFill>
                  <a:schemeClr val="tx1"/>
                </a:solidFill>
                <a:latin typeface="Calibri" panose="020F0502020204030204" pitchFamily="34" charset="0"/>
              </a:defRPr>
            </a:lvl3pPr>
            <a:lvl4pPr marL="1607451" indent="-229636">
              <a:defRPr>
                <a:solidFill>
                  <a:schemeClr val="tx1"/>
                </a:solidFill>
                <a:latin typeface="Calibri" panose="020F0502020204030204" pitchFamily="34" charset="0"/>
              </a:defRPr>
            </a:lvl4pPr>
            <a:lvl5pPr marL="2066723" indent="-229636">
              <a:defRPr>
                <a:solidFill>
                  <a:schemeClr val="tx1"/>
                </a:solidFill>
                <a:latin typeface="Calibri" panose="020F0502020204030204" pitchFamily="34" charset="0"/>
              </a:defRPr>
            </a:lvl5pPr>
            <a:lvl6pPr marL="2525995" indent="-229636" eaLnBrk="0" fontAlgn="base" hangingPunct="0">
              <a:spcBef>
                <a:spcPct val="0"/>
              </a:spcBef>
              <a:spcAft>
                <a:spcPct val="0"/>
              </a:spcAft>
              <a:defRPr>
                <a:solidFill>
                  <a:schemeClr val="tx1"/>
                </a:solidFill>
                <a:latin typeface="Calibri" panose="020F0502020204030204" pitchFamily="34" charset="0"/>
              </a:defRPr>
            </a:lvl6pPr>
            <a:lvl7pPr marL="2985267" indent="-229636" eaLnBrk="0" fontAlgn="base" hangingPunct="0">
              <a:spcBef>
                <a:spcPct val="0"/>
              </a:spcBef>
              <a:spcAft>
                <a:spcPct val="0"/>
              </a:spcAft>
              <a:defRPr>
                <a:solidFill>
                  <a:schemeClr val="tx1"/>
                </a:solidFill>
                <a:latin typeface="Calibri" panose="020F0502020204030204" pitchFamily="34" charset="0"/>
              </a:defRPr>
            </a:lvl7pPr>
            <a:lvl8pPr marL="3444538" indent="-229636" eaLnBrk="0" fontAlgn="base" hangingPunct="0">
              <a:spcBef>
                <a:spcPct val="0"/>
              </a:spcBef>
              <a:spcAft>
                <a:spcPct val="0"/>
              </a:spcAft>
              <a:defRPr>
                <a:solidFill>
                  <a:schemeClr val="tx1"/>
                </a:solidFill>
                <a:latin typeface="Calibri" panose="020F0502020204030204" pitchFamily="34" charset="0"/>
              </a:defRPr>
            </a:lvl8pPr>
            <a:lvl9pPr marL="3903810" indent="-229636" eaLnBrk="0" fontAlgn="base" hangingPunct="0">
              <a:spcBef>
                <a:spcPct val="0"/>
              </a:spcBef>
              <a:spcAft>
                <a:spcPct val="0"/>
              </a:spcAft>
              <a:defRPr>
                <a:solidFill>
                  <a:schemeClr val="tx1"/>
                </a:solidFill>
                <a:latin typeface="Calibri" panose="020F0502020204030204" pitchFamily="34" charset="0"/>
              </a:defRPr>
            </a:lvl9pPr>
          </a:lstStyle>
          <a:p>
            <a:pPr defTabSz="942289"/>
            <a:fld id="{588CD4A0-F55F-49E4-8919-427AC8DCC509}" type="slidenum">
              <a:rPr lang="en-US" altLang="en-US">
                <a:solidFill>
                  <a:prstClr val="black"/>
                </a:solidFill>
              </a:rPr>
              <a:pPr defTabSz="942289"/>
              <a:t>20</a:t>
            </a:fld>
            <a:endParaRPr lang="en-US" altLang="en-US">
              <a:solidFill>
                <a:prstClr val="black"/>
              </a:solidFill>
            </a:endParaRPr>
          </a:p>
        </p:txBody>
      </p:sp>
    </p:spTree>
    <p:extLst>
      <p:ext uri="{BB962C8B-B14F-4D97-AF65-F5344CB8AC3E}">
        <p14:creationId xmlns:p14="http://schemas.microsoft.com/office/powerpoint/2010/main" val="2063488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DCC728FA-54F6-9EB7-C87F-6F45ED16C3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3A85E9EC-17DC-2F76-BBFE-26B1C4AB98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allows for training before employee exposure.</a:t>
            </a:r>
          </a:p>
          <a:p>
            <a:pPr eaLnBrk="1" hangingPunct="1">
              <a:spcBef>
                <a:spcPct val="0"/>
              </a:spcBef>
            </a:pPr>
            <a:endParaRPr lang="en-US" altLang="en-US" dirty="0"/>
          </a:p>
          <a:p>
            <a:pPr eaLnBrk="1" hangingPunct="1">
              <a:spcBef>
                <a:spcPct val="0"/>
              </a:spcBef>
            </a:pPr>
            <a:r>
              <a:rPr lang="en-US" altLang="en-US" dirty="0"/>
              <a:t>And scheduling disposal of chemicals no longer needed.</a:t>
            </a:r>
          </a:p>
        </p:txBody>
      </p:sp>
      <p:sp>
        <p:nvSpPr>
          <p:cNvPr id="33796" name="Slide Number Placeholder 3">
            <a:extLst>
              <a:ext uri="{FF2B5EF4-FFF2-40B4-BE49-F238E27FC236}">
                <a16:creationId xmlns:a16="http://schemas.microsoft.com/office/drawing/2014/main" id="{BEF1A0E8-3B34-8BCD-2898-CDE0F8D4AE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A5F02775-05E3-41E4-B870-7EEB1F8F4BB7}" type="slidenum">
              <a:rPr lang="en-US" altLang="en-US" sz="1300">
                <a:solidFill>
                  <a:prstClr val="black"/>
                </a:solidFill>
              </a:rPr>
              <a:pPr defTabSz="942289" fontAlgn="base">
                <a:spcBef>
                  <a:spcPct val="0"/>
                </a:spcBef>
                <a:spcAft>
                  <a:spcPct val="0"/>
                </a:spcAft>
                <a:defRPr/>
              </a:pPr>
              <a:t>22</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86B5AFE9-6730-65A2-CB87-2E5847EA10BB}"/>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7B601-220A-6740-5B8C-EE26EB114667}"/>
            </a:ext>
          </a:extLst>
        </p:cNvPr>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D27F57D4-06EC-4DFB-385E-A194CD6418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B396DAF5-1796-8FBB-D6A6-933FFB26D0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allows for training before employee exposure.</a:t>
            </a:r>
          </a:p>
          <a:p>
            <a:pPr eaLnBrk="1" hangingPunct="1">
              <a:spcBef>
                <a:spcPct val="0"/>
              </a:spcBef>
            </a:pPr>
            <a:endParaRPr lang="en-US" altLang="en-US" dirty="0"/>
          </a:p>
          <a:p>
            <a:pPr eaLnBrk="1" hangingPunct="1">
              <a:spcBef>
                <a:spcPct val="0"/>
              </a:spcBef>
            </a:pPr>
            <a:r>
              <a:rPr lang="en-US" altLang="en-US" dirty="0"/>
              <a:t>And scheduling disposal of chemicals no longer needed.</a:t>
            </a:r>
          </a:p>
        </p:txBody>
      </p:sp>
      <p:sp>
        <p:nvSpPr>
          <p:cNvPr id="33796" name="Slide Number Placeholder 3">
            <a:extLst>
              <a:ext uri="{FF2B5EF4-FFF2-40B4-BE49-F238E27FC236}">
                <a16:creationId xmlns:a16="http://schemas.microsoft.com/office/drawing/2014/main" id="{AFAA459E-96FD-0A6D-4F64-3C1FAD5203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A5F02775-05E3-41E4-B870-7EEB1F8F4BB7}" type="slidenum">
              <a:rPr lang="en-US" altLang="en-US" sz="1300">
                <a:solidFill>
                  <a:prstClr val="black"/>
                </a:solidFill>
              </a:rPr>
              <a:pPr defTabSz="942289" fontAlgn="base">
                <a:spcBef>
                  <a:spcPct val="0"/>
                </a:spcBef>
                <a:spcAft>
                  <a:spcPct val="0"/>
                </a:spcAft>
                <a:defRPr/>
              </a:pPr>
              <a:t>23</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D4569312-9550-3028-A733-9D33B7F8299D}"/>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extLst>
      <p:ext uri="{BB962C8B-B14F-4D97-AF65-F5344CB8AC3E}">
        <p14:creationId xmlns:p14="http://schemas.microsoft.com/office/powerpoint/2010/main" val="3164148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6A916-C2BF-7424-0DA0-CCD1FD3FD8E5}"/>
            </a:ext>
          </a:extLst>
        </p:cNvPr>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274ED99A-DCF7-B194-3412-7E8BDF88A6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BF931C50-E68A-41D9-24C8-DC6237EF32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97F48457-9052-B6DC-36D8-4A9B65DA3D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0AE45611-23F6-418F-8200-0E6D0B5DEB5E}" type="slidenum">
              <a:rPr lang="en-US" altLang="en-US" sz="1300">
                <a:solidFill>
                  <a:prstClr val="black"/>
                </a:solidFill>
              </a:rPr>
              <a:pPr defTabSz="942289" fontAlgn="base">
                <a:spcBef>
                  <a:spcPct val="0"/>
                </a:spcBef>
                <a:spcAft>
                  <a:spcPct val="0"/>
                </a:spcAft>
                <a:defRPr/>
              </a:pPr>
              <a:t>26</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953AD9D4-8190-21EF-5ABE-3467FFDC1908}"/>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extLst>
      <p:ext uri="{BB962C8B-B14F-4D97-AF65-F5344CB8AC3E}">
        <p14:creationId xmlns:p14="http://schemas.microsoft.com/office/powerpoint/2010/main" val="40351261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Store in hood, emits a vapor that will explode on contact with hot light bulbs</a:t>
            </a:r>
          </a:p>
        </p:txBody>
      </p:sp>
      <p:sp>
        <p:nvSpPr>
          <p:cNvPr id="4" name="Slide Number Placeholder 3"/>
          <p:cNvSpPr>
            <a:spLocks noGrp="1"/>
          </p:cNvSpPr>
          <p:nvPr>
            <p:ph type="sldNum" sz="quarter" idx="5"/>
          </p:nvPr>
        </p:nvSpPr>
        <p:spPr/>
        <p:txBody>
          <a:bodyPr/>
          <a:lstStyle/>
          <a:p>
            <a:fld id="{36A3D22D-5C1A-4096-931A-4148151F80A9}" type="slidenum">
              <a:rPr lang="en-US" smtClean="0"/>
              <a:t>27</a:t>
            </a:fld>
            <a:endParaRPr lang="en-US"/>
          </a:p>
        </p:txBody>
      </p:sp>
    </p:spTree>
    <p:extLst>
      <p:ext uri="{BB962C8B-B14F-4D97-AF65-F5344CB8AC3E}">
        <p14:creationId xmlns:p14="http://schemas.microsoft.com/office/powerpoint/2010/main" val="2606763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least you get to figure it out for yourselves in a during or soon after exposure.</a:t>
            </a:r>
          </a:p>
        </p:txBody>
      </p:sp>
      <p:sp>
        <p:nvSpPr>
          <p:cNvPr id="4" name="Slide Number Placeholder 3"/>
          <p:cNvSpPr>
            <a:spLocks noGrp="1"/>
          </p:cNvSpPr>
          <p:nvPr>
            <p:ph type="sldNum" sz="quarter" idx="5"/>
          </p:nvPr>
        </p:nvSpPr>
        <p:spPr/>
        <p:txBody>
          <a:bodyPr/>
          <a:lstStyle/>
          <a:p>
            <a:fld id="{36A3D22D-5C1A-4096-931A-4148151F80A9}" type="slidenum">
              <a:rPr lang="en-US" smtClean="0"/>
              <a:t>29</a:t>
            </a:fld>
            <a:endParaRPr lang="en-US"/>
          </a:p>
        </p:txBody>
      </p:sp>
    </p:spTree>
    <p:extLst>
      <p:ext uri="{BB962C8B-B14F-4D97-AF65-F5344CB8AC3E}">
        <p14:creationId xmlns:p14="http://schemas.microsoft.com/office/powerpoint/2010/main" val="9125723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no Letters of Interpretation attached to this new instruction yet.</a:t>
            </a:r>
          </a:p>
        </p:txBody>
      </p:sp>
      <p:sp>
        <p:nvSpPr>
          <p:cNvPr id="4" name="Slide Number Placeholder 3"/>
          <p:cNvSpPr>
            <a:spLocks noGrp="1"/>
          </p:cNvSpPr>
          <p:nvPr>
            <p:ph type="sldNum" sz="quarter" idx="5"/>
          </p:nvPr>
        </p:nvSpPr>
        <p:spPr/>
        <p:txBody>
          <a:bodyPr/>
          <a:lstStyle/>
          <a:p>
            <a:fld id="{36A3D22D-5C1A-4096-931A-4148151F80A9}" type="slidenum">
              <a:rPr lang="en-US" smtClean="0"/>
              <a:t>31</a:t>
            </a:fld>
            <a:endParaRPr lang="en-US"/>
          </a:p>
        </p:txBody>
      </p:sp>
    </p:spTree>
    <p:extLst>
      <p:ext uri="{BB962C8B-B14F-4D97-AF65-F5344CB8AC3E}">
        <p14:creationId xmlns:p14="http://schemas.microsoft.com/office/powerpoint/2010/main" val="366931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D2BBEEC4-0F70-68AB-94FA-C2EE61F820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0BB54486-E7E1-9454-3CEB-9655B8EF1F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5CE9BE87-6BF4-C4AD-E426-FD0820436B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31654BB4-C050-4598-AD64-654BE06613D5}" type="slidenum">
              <a:rPr lang="en-US" altLang="en-US" sz="1300">
                <a:solidFill>
                  <a:prstClr val="black"/>
                </a:solidFill>
              </a:rPr>
              <a:pPr defTabSz="942289" fontAlgn="base">
                <a:spcBef>
                  <a:spcPct val="0"/>
                </a:spcBef>
                <a:spcAft>
                  <a:spcPct val="0"/>
                </a:spcAft>
                <a:defRPr/>
              </a:pPr>
              <a:t>32</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CB568F86-CD6E-5B41-7365-A09694ED0E6E}"/>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EB27A878-6927-546A-3E10-293C399102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74F81A17-1D39-AF48-588B-EA3BE0045C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638B75EC-531E-F688-E2A0-465B6595B0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AC9D7001-0467-460F-BC2B-B38BFF984934}" type="slidenum">
              <a:rPr lang="en-US" altLang="en-US" sz="1300">
                <a:solidFill>
                  <a:prstClr val="black"/>
                </a:solidFill>
              </a:rPr>
              <a:pPr defTabSz="942289" fontAlgn="base">
                <a:spcBef>
                  <a:spcPct val="0"/>
                </a:spcBef>
                <a:spcAft>
                  <a:spcPct val="0"/>
                </a:spcAft>
                <a:defRPr/>
              </a:pPr>
              <a:t>33</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5C32B7E8-1828-4B02-E19C-928320E8EDAE}"/>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5B5FB05-353A-DA58-543E-BF239759AA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C41E1BA-A9FE-DC0B-2783-EA6C71FF4F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0ED43DB6-1C6D-C826-BB30-B78C75B23D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FB4B896F-3FDF-4B8B-87A7-4ECCC578E5E2}" type="slidenum">
              <a:rPr lang="en-US" altLang="en-US" sz="1300">
                <a:solidFill>
                  <a:prstClr val="black"/>
                </a:solidFill>
              </a:rPr>
              <a:pPr defTabSz="942289" fontAlgn="base">
                <a:spcBef>
                  <a:spcPct val="0"/>
                </a:spcBef>
                <a:spcAft>
                  <a:spcPct val="0"/>
                </a:spcAft>
                <a:defRPr/>
              </a:pPr>
              <a:t>2</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BF4FEF22-4498-F948-0F12-F885D0A93C81}"/>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30E6771F-7BFE-FF40-2D04-763803824B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42D5FDF4-036F-3C00-C0C6-2BE70EB8DF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0D49DD11-8A5B-3EB5-2C47-A8B970E57C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217DB152-F455-4C84-A2FF-268797C847D7}" type="slidenum">
              <a:rPr lang="en-US" altLang="en-US" sz="1300">
                <a:solidFill>
                  <a:prstClr val="black"/>
                </a:solidFill>
              </a:rPr>
              <a:pPr defTabSz="942289" fontAlgn="base">
                <a:spcBef>
                  <a:spcPct val="0"/>
                </a:spcBef>
                <a:spcAft>
                  <a:spcPct val="0"/>
                </a:spcAft>
                <a:defRPr/>
              </a:pPr>
              <a:t>34</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49ABAE22-E5B4-A840-18E1-41AB1508CCCE}"/>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chemicals look like sports drinks, or clear like water</a:t>
            </a:r>
          </a:p>
        </p:txBody>
      </p:sp>
      <p:sp>
        <p:nvSpPr>
          <p:cNvPr id="4" name="Slide Number Placeholder 3"/>
          <p:cNvSpPr>
            <a:spLocks noGrp="1"/>
          </p:cNvSpPr>
          <p:nvPr>
            <p:ph type="sldNum" sz="quarter" idx="5"/>
          </p:nvPr>
        </p:nvSpPr>
        <p:spPr/>
        <p:txBody>
          <a:bodyPr/>
          <a:lstStyle/>
          <a:p>
            <a:fld id="{36A3D22D-5C1A-4096-931A-4148151F80A9}" type="slidenum">
              <a:rPr lang="en-US" smtClean="0"/>
              <a:t>35</a:t>
            </a:fld>
            <a:endParaRPr lang="en-US"/>
          </a:p>
        </p:txBody>
      </p:sp>
    </p:spTree>
    <p:extLst>
      <p:ext uri="{BB962C8B-B14F-4D97-AF65-F5344CB8AC3E}">
        <p14:creationId xmlns:p14="http://schemas.microsoft.com/office/powerpoint/2010/main" val="687582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8C859FDE-4259-9092-AED3-AF41DE4B26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FC11CA51-194F-7BD4-44F7-AF35C27D63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148D98AC-389C-43AC-982A-672121A772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F74222ED-8EFE-4B07-A7C7-A625EA3BB720}" type="slidenum">
              <a:rPr lang="en-US" altLang="en-US" sz="1300">
                <a:solidFill>
                  <a:prstClr val="black"/>
                </a:solidFill>
              </a:rPr>
              <a:pPr defTabSz="942289" fontAlgn="base">
                <a:spcBef>
                  <a:spcPct val="0"/>
                </a:spcBef>
                <a:spcAft>
                  <a:spcPct val="0"/>
                </a:spcAft>
                <a:defRPr/>
              </a:pPr>
              <a:t>36</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6F058528-3583-CE78-7A60-3BAC831F4317}"/>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D2B17D77-8EE3-05B0-7A7B-D8564B9FFC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44DBC94B-C16C-72C1-A32C-E1448D4B09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0" fontAlgn="base" hangingPunct="0">
              <a:lnSpc>
                <a:spcPct val="100000"/>
              </a:lnSpc>
              <a:spcBef>
                <a:spcPct val="0"/>
              </a:spcBef>
              <a:spcAft>
                <a:spcPct val="0"/>
              </a:spcAft>
              <a:buNone/>
            </a:pPr>
            <a:r>
              <a:rPr lang="en-US" altLang="en-US" dirty="0">
                <a:solidFill>
                  <a:prstClr val="black"/>
                </a:solidFill>
              </a:rPr>
              <a:t>This rates “acute toxicity” effects from a </a:t>
            </a:r>
            <a:r>
              <a:rPr lang="en-US" altLang="en-US" b="1" dirty="0">
                <a:solidFill>
                  <a:prstClr val="black"/>
                </a:solidFill>
              </a:rPr>
              <a:t>single</a:t>
            </a:r>
            <a:r>
              <a:rPr lang="en-US" altLang="en-US" dirty="0">
                <a:solidFill>
                  <a:prstClr val="black"/>
                </a:solidFill>
              </a:rPr>
              <a:t> exposure or multiple exposures in a </a:t>
            </a:r>
            <a:r>
              <a:rPr lang="en-US" altLang="en-US" b="1" dirty="0">
                <a:solidFill>
                  <a:prstClr val="black"/>
                </a:solidFill>
              </a:rPr>
              <a:t>short</a:t>
            </a:r>
            <a:r>
              <a:rPr lang="en-US" altLang="en-US" dirty="0">
                <a:solidFill>
                  <a:prstClr val="black"/>
                </a:solidFill>
              </a:rPr>
              <a:t> time.</a:t>
            </a:r>
          </a:p>
          <a:p>
            <a:pPr eaLnBrk="0" fontAlgn="base" hangingPunct="0">
              <a:lnSpc>
                <a:spcPct val="100000"/>
              </a:lnSpc>
              <a:spcBef>
                <a:spcPct val="0"/>
              </a:spcBef>
              <a:spcAft>
                <a:spcPct val="0"/>
              </a:spcAft>
              <a:buNone/>
            </a:pPr>
            <a:endParaRPr lang="en-US" altLang="en-US" dirty="0">
              <a:solidFill>
                <a:prstClr val="black"/>
              </a:solidFill>
            </a:endParaRPr>
          </a:p>
          <a:p>
            <a:pPr eaLnBrk="0" fontAlgn="base" hangingPunct="0">
              <a:lnSpc>
                <a:spcPct val="100000"/>
              </a:lnSpc>
              <a:spcBef>
                <a:spcPct val="0"/>
              </a:spcBef>
              <a:spcAft>
                <a:spcPct val="0"/>
              </a:spcAft>
              <a:buNone/>
            </a:pPr>
            <a:r>
              <a:rPr lang="en-US" altLang="en-US" dirty="0">
                <a:solidFill>
                  <a:prstClr val="black"/>
                </a:solidFill>
              </a:rPr>
              <a:t>This is not representative of </a:t>
            </a:r>
            <a:r>
              <a:rPr lang="en-US" altLang="en-US" b="1" u="sng" dirty="0">
                <a:solidFill>
                  <a:prstClr val="black"/>
                </a:solidFill>
              </a:rPr>
              <a:t>occupational</a:t>
            </a:r>
            <a:r>
              <a:rPr lang="en-US" altLang="en-US" dirty="0">
                <a:solidFill>
                  <a:prstClr val="black"/>
                </a:solidFill>
              </a:rPr>
              <a:t> exposure in the day-to-day workplace.</a:t>
            </a:r>
          </a:p>
          <a:p>
            <a:pPr eaLnBrk="1" hangingPunct="1">
              <a:spcBef>
                <a:spcPct val="0"/>
              </a:spcBef>
            </a:pPr>
            <a:endParaRPr lang="en-US" altLang="en-US" dirty="0"/>
          </a:p>
        </p:txBody>
      </p:sp>
      <p:sp>
        <p:nvSpPr>
          <p:cNvPr id="48132" name="Slide Number Placeholder 3">
            <a:extLst>
              <a:ext uri="{FF2B5EF4-FFF2-40B4-BE49-F238E27FC236}">
                <a16:creationId xmlns:a16="http://schemas.microsoft.com/office/drawing/2014/main" id="{2B72EE86-1D0E-EF50-6ADC-5C1183C179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0BD5626F-F0DC-414F-8444-21A824ADE5DA}" type="slidenum">
              <a:rPr lang="en-US" altLang="en-US" sz="1300">
                <a:solidFill>
                  <a:prstClr val="black"/>
                </a:solidFill>
              </a:rPr>
              <a:pPr defTabSz="942289" fontAlgn="base">
                <a:spcBef>
                  <a:spcPct val="0"/>
                </a:spcBef>
                <a:spcAft>
                  <a:spcPct val="0"/>
                </a:spcAft>
                <a:defRPr/>
              </a:pPr>
              <a:t>37</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F1EA62D3-CBC8-11B4-424B-5C7594808C68}"/>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09363AD7-D1C2-F879-7BE1-76B46514BC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A422EFFC-A3AE-06AD-97FA-6A8FC01A86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47F6D388-B42C-D154-931D-5CC2B2A462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E5C4B0CA-1E93-42F1-B6E6-305ABC39A3BC}" type="slidenum">
              <a:rPr lang="en-US" altLang="en-US" sz="1300">
                <a:solidFill>
                  <a:prstClr val="black"/>
                </a:solidFill>
              </a:rPr>
              <a:pPr defTabSz="942289" fontAlgn="base">
                <a:spcBef>
                  <a:spcPct val="0"/>
                </a:spcBef>
                <a:spcAft>
                  <a:spcPct val="0"/>
                </a:spcAft>
                <a:defRPr/>
              </a:pPr>
              <a:t>38</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0A552F19-E110-1209-F95A-44DE6DE2577D}"/>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62425FD4-474D-0EF3-E9BA-E4FDD271BB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8A6B98FE-2EC9-D92B-FB17-B9D3CB2B76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	</a:t>
            </a:r>
          </a:p>
        </p:txBody>
      </p:sp>
      <p:sp>
        <p:nvSpPr>
          <p:cNvPr id="52228" name="Slide Number Placeholder 3">
            <a:extLst>
              <a:ext uri="{FF2B5EF4-FFF2-40B4-BE49-F238E27FC236}">
                <a16:creationId xmlns:a16="http://schemas.microsoft.com/office/drawing/2014/main" id="{FB52D9CE-A2FB-8764-EF76-12DCAB7EAF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B6519612-A4CA-43BB-9F08-AFC3F77E33F1}" type="slidenum">
              <a:rPr lang="en-US" altLang="en-US" sz="1300">
                <a:solidFill>
                  <a:prstClr val="black"/>
                </a:solidFill>
              </a:rPr>
              <a:pPr defTabSz="942289" fontAlgn="base">
                <a:spcBef>
                  <a:spcPct val="0"/>
                </a:spcBef>
                <a:spcAft>
                  <a:spcPct val="0"/>
                </a:spcAft>
                <a:defRPr/>
              </a:pPr>
              <a:t>39</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A08E02FD-2BFA-B250-62E8-D72F7023ED53}"/>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F8FE4338-565A-F2FC-438F-C85763A0E4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EE4DEF01-C70A-D238-C0BC-2CB4F83A88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	Acetone peroxide forms highly shock-sensitive crystals upon evaporation and exposure to air; it’s one of the most dangerous and unpredictable explosives known.</a:t>
            </a:r>
          </a:p>
          <a:p>
            <a:pPr eaLnBrk="1" hangingPunct="1">
              <a:spcBef>
                <a:spcPct val="0"/>
              </a:spcBef>
            </a:pPr>
            <a:r>
              <a:rPr lang="en-US" altLang="en-US" dirty="0"/>
              <a:t>The peroxide bond is very weak and easily breaks, releasing a large amount of energy, creating a chain reaction almost instantaneously: detonation.</a:t>
            </a:r>
          </a:p>
        </p:txBody>
      </p:sp>
      <p:sp>
        <p:nvSpPr>
          <p:cNvPr id="54276" name="Slide Number Placeholder 3">
            <a:extLst>
              <a:ext uri="{FF2B5EF4-FFF2-40B4-BE49-F238E27FC236}">
                <a16:creationId xmlns:a16="http://schemas.microsoft.com/office/drawing/2014/main" id="{A4236432-FC43-D1D8-072D-A0A16E1706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A4D8C1A0-3F91-4233-9863-A02818C29B82}" type="slidenum">
              <a:rPr lang="en-US" altLang="en-US" sz="1300">
                <a:solidFill>
                  <a:prstClr val="black"/>
                </a:solidFill>
              </a:rPr>
              <a:pPr defTabSz="942289" fontAlgn="base">
                <a:spcBef>
                  <a:spcPct val="0"/>
                </a:spcBef>
                <a:spcAft>
                  <a:spcPct val="0"/>
                </a:spcAft>
                <a:defRPr/>
              </a:pPr>
              <a:t>40</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DB19A574-60BC-FED7-3949-3442D07505B3}"/>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6884B831-3861-A3AE-2F2E-7D3C07C0CF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72027AB3-2A67-771A-2B39-55E226E363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Known to be present: not “in use” but physically there.  In storage, or on the bench top.  Important phrase for Inventory.</a:t>
            </a:r>
          </a:p>
          <a:p>
            <a:endParaRPr lang="en-US" altLang="en-US" dirty="0"/>
          </a:p>
          <a:p>
            <a:r>
              <a:rPr lang="en-US" altLang="en-US" dirty="0"/>
              <a:t>Workplace means an establishment, job site, or project, at one geographical location containing one or more work areas.</a:t>
            </a:r>
          </a:p>
          <a:p>
            <a:endParaRPr lang="en-US" altLang="en-US" dirty="0"/>
          </a:p>
          <a:p>
            <a:r>
              <a:rPr lang="en-US" altLang="en-US" i="1" dirty="0"/>
              <a:t>Exposure or exposed</a:t>
            </a:r>
            <a:r>
              <a:rPr lang="en-US" altLang="en-US" dirty="0"/>
              <a:t> includes potential (e.g., accidental or </a:t>
            </a:r>
            <a:r>
              <a:rPr lang="en-US" altLang="en-US" b="1" u="sng" dirty="0"/>
              <a:t>possible</a:t>
            </a:r>
            <a:r>
              <a:rPr lang="en-US" altLang="en-US" dirty="0"/>
              <a:t>) exposure.</a:t>
            </a:r>
          </a:p>
          <a:p>
            <a:endParaRPr lang="en-US" altLang="en-US" dirty="0"/>
          </a:p>
          <a:p>
            <a:r>
              <a:rPr lang="en-US" altLang="en-US" dirty="0"/>
              <a:t>Use includes “generate as a byproduct”</a:t>
            </a:r>
          </a:p>
          <a:p>
            <a:endParaRPr lang="en-US" altLang="en-US" dirty="0"/>
          </a:p>
          <a:p>
            <a:r>
              <a:rPr lang="en-US" altLang="en-US" i="1" dirty="0"/>
              <a:t>Foreseeable emergency</a:t>
            </a:r>
            <a:r>
              <a:rPr lang="en-US" altLang="en-US" dirty="0"/>
              <a:t> means any potential occurrence such as, but not limited to, equipment failure, rupture of containers, or failure of control equipment which could result in an uncontrolled release of a hazardous chemical into the workplace.</a:t>
            </a:r>
          </a:p>
          <a:p>
            <a:endParaRPr lang="en-US" altLang="en-US" dirty="0"/>
          </a:p>
          <a:p>
            <a:r>
              <a:rPr lang="en-US" altLang="en-US" dirty="0"/>
              <a:t>Training: in chemicals the employee works with AND AROUND.</a:t>
            </a:r>
          </a:p>
          <a:p>
            <a:endParaRPr lang="en-US" altLang="en-US" dirty="0"/>
          </a:p>
          <a:p>
            <a:endParaRPr lang="en-US" altLang="en-US" dirty="0"/>
          </a:p>
        </p:txBody>
      </p:sp>
      <p:sp>
        <p:nvSpPr>
          <p:cNvPr id="4" name="Footer Placeholder 3">
            <a:extLst>
              <a:ext uri="{FF2B5EF4-FFF2-40B4-BE49-F238E27FC236}">
                <a16:creationId xmlns:a16="http://schemas.microsoft.com/office/drawing/2014/main" id="{F79956F6-A0AE-9AB7-D01A-900AEFD998C5}"/>
              </a:ext>
            </a:extLst>
          </p:cNvPr>
          <p:cNvSpPr>
            <a:spLocks noGrp="1"/>
          </p:cNvSpPr>
          <p:nvPr>
            <p:ph type="ftr" sz="quarter" idx="4"/>
          </p:nvPr>
        </p:nvSpPr>
        <p:spPr/>
        <p:txBody>
          <a:bodyPr/>
          <a:lstStyle/>
          <a:p>
            <a:pPr defTabSz="942289">
              <a:defRPr/>
            </a:pPr>
            <a:r>
              <a:rPr lang="en-US">
                <a:solidFill>
                  <a:prstClr val="black"/>
                </a:solidFill>
                <a:latin typeface="Calibri" panose="020F0502020204030204"/>
              </a:rPr>
              <a:t>©2015 Practical Safety and Health Solutions    Version date: 9/4/2023 </a:t>
            </a:r>
          </a:p>
        </p:txBody>
      </p:sp>
      <p:sp>
        <p:nvSpPr>
          <p:cNvPr id="19461" name="Slide Number Placeholder 4">
            <a:extLst>
              <a:ext uri="{FF2B5EF4-FFF2-40B4-BE49-F238E27FC236}">
                <a16:creationId xmlns:a16="http://schemas.microsoft.com/office/drawing/2014/main" id="{8DF32E83-B7CC-9ECA-7364-DC3B707CAE3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6317" indent="-287045">
              <a:defRPr>
                <a:solidFill>
                  <a:schemeClr val="tx1"/>
                </a:solidFill>
                <a:latin typeface="Calibri" panose="020F0502020204030204" pitchFamily="34" charset="0"/>
              </a:defRPr>
            </a:lvl2pPr>
            <a:lvl3pPr marL="1148179" indent="-229636">
              <a:defRPr>
                <a:solidFill>
                  <a:schemeClr val="tx1"/>
                </a:solidFill>
                <a:latin typeface="Calibri" panose="020F0502020204030204" pitchFamily="34" charset="0"/>
              </a:defRPr>
            </a:lvl3pPr>
            <a:lvl4pPr marL="1607451" indent="-229636">
              <a:defRPr>
                <a:solidFill>
                  <a:schemeClr val="tx1"/>
                </a:solidFill>
                <a:latin typeface="Calibri" panose="020F0502020204030204" pitchFamily="34" charset="0"/>
              </a:defRPr>
            </a:lvl4pPr>
            <a:lvl5pPr marL="2066723" indent="-229636">
              <a:defRPr>
                <a:solidFill>
                  <a:schemeClr val="tx1"/>
                </a:solidFill>
                <a:latin typeface="Calibri" panose="020F0502020204030204" pitchFamily="34" charset="0"/>
              </a:defRPr>
            </a:lvl5pPr>
            <a:lvl6pPr marL="2525995" indent="-229636" eaLnBrk="0" fontAlgn="base" hangingPunct="0">
              <a:spcBef>
                <a:spcPct val="0"/>
              </a:spcBef>
              <a:spcAft>
                <a:spcPct val="0"/>
              </a:spcAft>
              <a:defRPr>
                <a:solidFill>
                  <a:schemeClr val="tx1"/>
                </a:solidFill>
                <a:latin typeface="Calibri" panose="020F0502020204030204" pitchFamily="34" charset="0"/>
              </a:defRPr>
            </a:lvl6pPr>
            <a:lvl7pPr marL="2985267" indent="-229636" eaLnBrk="0" fontAlgn="base" hangingPunct="0">
              <a:spcBef>
                <a:spcPct val="0"/>
              </a:spcBef>
              <a:spcAft>
                <a:spcPct val="0"/>
              </a:spcAft>
              <a:defRPr>
                <a:solidFill>
                  <a:schemeClr val="tx1"/>
                </a:solidFill>
                <a:latin typeface="Calibri" panose="020F0502020204030204" pitchFamily="34" charset="0"/>
              </a:defRPr>
            </a:lvl7pPr>
            <a:lvl8pPr marL="3444538" indent="-229636" eaLnBrk="0" fontAlgn="base" hangingPunct="0">
              <a:spcBef>
                <a:spcPct val="0"/>
              </a:spcBef>
              <a:spcAft>
                <a:spcPct val="0"/>
              </a:spcAft>
              <a:defRPr>
                <a:solidFill>
                  <a:schemeClr val="tx1"/>
                </a:solidFill>
                <a:latin typeface="Calibri" panose="020F0502020204030204" pitchFamily="34" charset="0"/>
              </a:defRPr>
            </a:lvl8pPr>
            <a:lvl9pPr marL="3903810" indent="-229636" eaLnBrk="0" fontAlgn="base" hangingPunct="0">
              <a:spcBef>
                <a:spcPct val="0"/>
              </a:spcBef>
              <a:spcAft>
                <a:spcPct val="0"/>
              </a:spcAft>
              <a:defRPr>
                <a:solidFill>
                  <a:schemeClr val="tx1"/>
                </a:solidFill>
                <a:latin typeface="Calibri" panose="020F0502020204030204" pitchFamily="34" charset="0"/>
              </a:defRPr>
            </a:lvl9pPr>
          </a:lstStyle>
          <a:p>
            <a:pPr defTabSz="942289"/>
            <a:fld id="{588CD4A0-F55F-49E4-8919-427AC8DCC509}" type="slidenum">
              <a:rPr lang="en-US" altLang="en-US">
                <a:solidFill>
                  <a:prstClr val="black"/>
                </a:solidFill>
              </a:rPr>
              <a:pPr defTabSz="942289"/>
              <a:t>42</a:t>
            </a:fld>
            <a:endParaRPr lang="en-US" altLang="en-US">
              <a:solidFill>
                <a:prstClr val="black"/>
              </a:solidFill>
            </a:endParaRPr>
          </a:p>
        </p:txBody>
      </p:sp>
    </p:spTree>
    <p:extLst>
      <p:ext uri="{BB962C8B-B14F-4D97-AF65-F5344CB8AC3E}">
        <p14:creationId xmlns:p14="http://schemas.microsoft.com/office/powerpoint/2010/main" val="5609299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Wouldn’t it be handy if an employee observed a spill from a source along their path to their work area</a:t>
            </a:r>
          </a:p>
        </p:txBody>
      </p:sp>
      <p:sp>
        <p:nvSpPr>
          <p:cNvPr id="4" name="Slide Number Placeholder 3"/>
          <p:cNvSpPr>
            <a:spLocks noGrp="1"/>
          </p:cNvSpPr>
          <p:nvPr>
            <p:ph type="sldNum" sz="quarter" idx="5"/>
          </p:nvPr>
        </p:nvSpPr>
        <p:spPr/>
        <p:txBody>
          <a:bodyPr/>
          <a:lstStyle/>
          <a:p>
            <a:fld id="{36A3D22D-5C1A-4096-931A-4148151F80A9}" type="slidenum">
              <a:rPr lang="en-US" smtClean="0"/>
              <a:t>43</a:t>
            </a:fld>
            <a:endParaRPr lang="en-US"/>
          </a:p>
        </p:txBody>
      </p:sp>
    </p:spTree>
    <p:extLst>
      <p:ext uri="{BB962C8B-B14F-4D97-AF65-F5344CB8AC3E}">
        <p14:creationId xmlns:p14="http://schemas.microsoft.com/office/powerpoint/2010/main" val="37479557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fire go down the left aisle as he right aisle is where all our flammables are stored.</a:t>
            </a:r>
          </a:p>
        </p:txBody>
      </p:sp>
      <p:sp>
        <p:nvSpPr>
          <p:cNvPr id="4" name="Slide Number Placeholder 3"/>
          <p:cNvSpPr>
            <a:spLocks noGrp="1"/>
          </p:cNvSpPr>
          <p:nvPr>
            <p:ph type="sldNum" sz="quarter" idx="5"/>
          </p:nvPr>
        </p:nvSpPr>
        <p:spPr/>
        <p:txBody>
          <a:bodyPr/>
          <a:lstStyle/>
          <a:p>
            <a:fld id="{36A3D22D-5C1A-4096-931A-4148151F80A9}" type="slidenum">
              <a:rPr lang="en-US" smtClean="0"/>
              <a:t>47</a:t>
            </a:fld>
            <a:endParaRPr lang="en-US"/>
          </a:p>
        </p:txBody>
      </p:sp>
    </p:spTree>
    <p:extLst>
      <p:ext uri="{BB962C8B-B14F-4D97-AF65-F5344CB8AC3E}">
        <p14:creationId xmlns:p14="http://schemas.microsoft.com/office/powerpoint/2010/main" val="913552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 no longer in OSHA standard enforcement and, when I was it was in the public sector, more like OSHA Consultation than enforcement.</a:t>
            </a:r>
          </a:p>
          <a:p>
            <a:endParaRPr lang="en-US" dirty="0"/>
          </a:p>
          <a:p>
            <a:r>
              <a:rPr lang="en-US" dirty="0"/>
              <a:t>However, I’m going to do this presentation as if I was still in that role.</a:t>
            </a:r>
          </a:p>
        </p:txBody>
      </p:sp>
      <p:sp>
        <p:nvSpPr>
          <p:cNvPr id="4" name="Footer Placeholder 3"/>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
        <p:nvSpPr>
          <p:cNvPr id="5" name="Slide Number Placeholder 4"/>
          <p:cNvSpPr>
            <a:spLocks noGrp="1"/>
          </p:cNvSpPr>
          <p:nvPr>
            <p:ph type="sldNum" sz="quarter" idx="5"/>
          </p:nvPr>
        </p:nvSpPr>
        <p:spPr/>
        <p:txBody>
          <a:bodyPr/>
          <a:lstStyle/>
          <a:p>
            <a:pPr defTabSz="942289" fontAlgn="base">
              <a:spcBef>
                <a:spcPct val="0"/>
              </a:spcBef>
              <a:spcAft>
                <a:spcPct val="0"/>
              </a:spcAft>
              <a:defRPr/>
            </a:pPr>
            <a:fld id="{B3E261E2-68E0-4656-8975-C9638E81A8DC}" type="slidenum">
              <a:rPr lang="en-US" altLang="en-US" sz="1300">
                <a:solidFill>
                  <a:prstClr val="black"/>
                </a:solidFill>
                <a:latin typeface="Calibri" panose="020F0502020204030204" pitchFamily="34" charset="0"/>
              </a:rPr>
              <a:pPr defTabSz="942289" fontAlgn="base">
                <a:spcBef>
                  <a:spcPct val="0"/>
                </a:spcBef>
                <a:spcAft>
                  <a:spcPct val="0"/>
                </a:spcAft>
                <a:defRPr/>
              </a:pPr>
              <a:t>3</a:t>
            </a:fld>
            <a:endParaRPr lang="en-US" altLang="en-US" sz="1300">
              <a:solidFill>
                <a:prstClr val="black"/>
              </a:solidFill>
              <a:latin typeface="Calibri" panose="020F0502020204030204" pitchFamily="34" charset="0"/>
            </a:endParaRPr>
          </a:p>
        </p:txBody>
      </p:sp>
    </p:spTree>
    <p:extLst>
      <p:ext uri="{BB962C8B-B14F-4D97-AF65-F5344CB8AC3E}">
        <p14:creationId xmlns:p14="http://schemas.microsoft.com/office/powerpoint/2010/main" val="28571322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A3D22D-5C1A-4096-931A-4148151F80A9}" type="slidenum">
              <a:rPr lang="en-US" smtClean="0"/>
              <a:t>48</a:t>
            </a:fld>
            <a:endParaRPr lang="en-US"/>
          </a:p>
        </p:txBody>
      </p:sp>
    </p:spTree>
    <p:extLst>
      <p:ext uri="{BB962C8B-B14F-4D97-AF65-F5344CB8AC3E}">
        <p14:creationId xmlns:p14="http://schemas.microsoft.com/office/powerpoint/2010/main" val="27827194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Acid to Base, still corrosive but not the same chemical compatibilities, so good to advise production engineers.</a:t>
            </a:r>
          </a:p>
          <a:p>
            <a:r>
              <a:rPr lang="en-US" dirty="0"/>
              <a:t>Acid to absorbs through skin to give you a disease, quite different hazard, requires retraining.</a:t>
            </a:r>
          </a:p>
        </p:txBody>
      </p:sp>
      <p:sp>
        <p:nvSpPr>
          <p:cNvPr id="4" name="Slide Number Placeholder 3"/>
          <p:cNvSpPr>
            <a:spLocks noGrp="1"/>
          </p:cNvSpPr>
          <p:nvPr>
            <p:ph type="sldNum" sz="quarter" idx="5"/>
          </p:nvPr>
        </p:nvSpPr>
        <p:spPr/>
        <p:txBody>
          <a:bodyPr/>
          <a:lstStyle/>
          <a:p>
            <a:fld id="{36A3D22D-5C1A-4096-931A-4148151F80A9}" type="slidenum">
              <a:rPr lang="en-US" smtClean="0"/>
              <a:t>49</a:t>
            </a:fld>
            <a:endParaRPr lang="en-US"/>
          </a:p>
        </p:txBody>
      </p:sp>
    </p:spTree>
    <p:extLst>
      <p:ext uri="{BB962C8B-B14F-4D97-AF65-F5344CB8AC3E}">
        <p14:creationId xmlns:p14="http://schemas.microsoft.com/office/powerpoint/2010/main" val="32498782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on.</a:t>
            </a:r>
          </a:p>
        </p:txBody>
      </p:sp>
      <p:sp>
        <p:nvSpPr>
          <p:cNvPr id="4" name="Slide Number Placeholder 3"/>
          <p:cNvSpPr>
            <a:spLocks noGrp="1"/>
          </p:cNvSpPr>
          <p:nvPr>
            <p:ph type="sldNum" sz="quarter" idx="5"/>
          </p:nvPr>
        </p:nvSpPr>
        <p:spPr/>
        <p:txBody>
          <a:bodyPr/>
          <a:lstStyle/>
          <a:p>
            <a:fld id="{36A3D22D-5C1A-4096-931A-4148151F80A9}" type="slidenum">
              <a:rPr lang="en-US" smtClean="0"/>
              <a:t>50</a:t>
            </a:fld>
            <a:endParaRPr lang="en-US"/>
          </a:p>
        </p:txBody>
      </p:sp>
    </p:spTree>
    <p:extLst>
      <p:ext uri="{BB962C8B-B14F-4D97-AF65-F5344CB8AC3E}">
        <p14:creationId xmlns:p14="http://schemas.microsoft.com/office/powerpoint/2010/main" val="2449345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start looking around and making mental notes before we even enter your workplace.</a:t>
            </a:r>
          </a:p>
          <a:p>
            <a:r>
              <a:rPr lang="en-US" dirty="0"/>
              <a:t>Not unusual for employees to say they don’t know who the Safety Manager is, we keep changing the definition and description until we get to the right person.</a:t>
            </a:r>
          </a:p>
          <a:p>
            <a:endParaRPr lang="en-US" dirty="0"/>
          </a:p>
        </p:txBody>
      </p:sp>
      <p:sp>
        <p:nvSpPr>
          <p:cNvPr id="4" name="Footer Placeholder 3"/>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
        <p:nvSpPr>
          <p:cNvPr id="5" name="Slide Number Placeholder 4"/>
          <p:cNvSpPr>
            <a:spLocks noGrp="1"/>
          </p:cNvSpPr>
          <p:nvPr>
            <p:ph type="sldNum" sz="quarter" idx="5"/>
          </p:nvPr>
        </p:nvSpPr>
        <p:spPr/>
        <p:txBody>
          <a:bodyPr/>
          <a:lstStyle/>
          <a:p>
            <a:pPr defTabSz="942289" fontAlgn="base">
              <a:spcBef>
                <a:spcPct val="0"/>
              </a:spcBef>
              <a:spcAft>
                <a:spcPct val="0"/>
              </a:spcAft>
              <a:defRPr/>
            </a:pPr>
            <a:fld id="{B3E261E2-68E0-4656-8975-C9638E81A8DC}" type="slidenum">
              <a:rPr lang="en-US" altLang="en-US" sz="1300">
                <a:solidFill>
                  <a:prstClr val="black"/>
                </a:solidFill>
                <a:latin typeface="Calibri" panose="020F0502020204030204" pitchFamily="34" charset="0"/>
              </a:rPr>
              <a:pPr defTabSz="942289" fontAlgn="base">
                <a:spcBef>
                  <a:spcPct val="0"/>
                </a:spcBef>
                <a:spcAft>
                  <a:spcPct val="0"/>
                </a:spcAft>
                <a:defRPr/>
              </a:pPr>
              <a:t>5</a:t>
            </a:fld>
            <a:endParaRPr lang="en-US" altLang="en-US" sz="1300">
              <a:solidFill>
                <a:prstClr val="black"/>
              </a:solidFill>
              <a:latin typeface="Calibri" panose="020F0502020204030204" pitchFamily="34" charset="0"/>
            </a:endParaRPr>
          </a:p>
        </p:txBody>
      </p:sp>
    </p:spTree>
    <p:extLst>
      <p:ext uri="{BB962C8B-B14F-4D97-AF65-F5344CB8AC3E}">
        <p14:creationId xmlns:p14="http://schemas.microsoft.com/office/powerpoint/2010/main" val="359899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Has happened, resulted in triple the discovered violations.</a:t>
            </a:r>
          </a:p>
          <a:p>
            <a:endParaRPr lang="en-US" dirty="0"/>
          </a:p>
          <a:p>
            <a:r>
              <a:rPr lang="en-US" dirty="0"/>
              <a:t>If you need someone, call them to come to you.  If you have to get something, bring them with you.  Never leave them alone.</a:t>
            </a:r>
          </a:p>
          <a:p>
            <a:endParaRPr lang="en-US" dirty="0"/>
          </a:p>
          <a:p>
            <a:r>
              <a:rPr lang="en-US" dirty="0"/>
              <a:t>In vino veritas, yes, we’re kind of colleagues, no, we are not buddies.</a:t>
            </a:r>
          </a:p>
          <a:p>
            <a:endParaRPr lang="en-US" dirty="0"/>
          </a:p>
        </p:txBody>
      </p:sp>
      <p:sp>
        <p:nvSpPr>
          <p:cNvPr id="4" name="Slide Number Placeholder 3"/>
          <p:cNvSpPr>
            <a:spLocks noGrp="1"/>
          </p:cNvSpPr>
          <p:nvPr>
            <p:ph type="sldNum" sz="quarter" idx="5"/>
          </p:nvPr>
        </p:nvSpPr>
        <p:spPr/>
        <p:txBody>
          <a:bodyPr/>
          <a:lstStyle/>
          <a:p>
            <a:fld id="{36A3D22D-5C1A-4096-931A-4148151F80A9}" type="slidenum">
              <a:rPr lang="en-US" smtClean="0"/>
              <a:t>6</a:t>
            </a:fld>
            <a:endParaRPr lang="en-US"/>
          </a:p>
        </p:txBody>
      </p:sp>
    </p:spTree>
    <p:extLst>
      <p:ext uri="{BB962C8B-B14F-4D97-AF65-F5344CB8AC3E}">
        <p14:creationId xmlns:p14="http://schemas.microsoft.com/office/powerpoint/2010/main" val="4120822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be dragons: highway departments and University Chemistry Department professors</a:t>
            </a:r>
          </a:p>
          <a:p>
            <a:endParaRPr lang="en-US" dirty="0"/>
          </a:p>
          <a:p>
            <a:endParaRPr lang="en-US" dirty="0"/>
          </a:p>
        </p:txBody>
      </p:sp>
      <p:sp>
        <p:nvSpPr>
          <p:cNvPr id="4" name="Footer Placeholder 3"/>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
        <p:nvSpPr>
          <p:cNvPr id="5" name="Slide Number Placeholder 4"/>
          <p:cNvSpPr>
            <a:spLocks noGrp="1"/>
          </p:cNvSpPr>
          <p:nvPr>
            <p:ph type="sldNum" sz="quarter" idx="5"/>
          </p:nvPr>
        </p:nvSpPr>
        <p:spPr/>
        <p:txBody>
          <a:bodyPr/>
          <a:lstStyle/>
          <a:p>
            <a:pPr defTabSz="942289" fontAlgn="base">
              <a:spcBef>
                <a:spcPct val="0"/>
              </a:spcBef>
              <a:spcAft>
                <a:spcPct val="0"/>
              </a:spcAft>
              <a:defRPr/>
            </a:pPr>
            <a:fld id="{B3E261E2-68E0-4656-8975-C9638E81A8DC}" type="slidenum">
              <a:rPr lang="en-US" altLang="en-US" sz="1300">
                <a:solidFill>
                  <a:prstClr val="black"/>
                </a:solidFill>
                <a:latin typeface="Calibri" panose="020F0502020204030204" pitchFamily="34" charset="0"/>
              </a:rPr>
              <a:pPr defTabSz="942289" fontAlgn="base">
                <a:spcBef>
                  <a:spcPct val="0"/>
                </a:spcBef>
                <a:spcAft>
                  <a:spcPct val="0"/>
                </a:spcAft>
                <a:defRPr/>
              </a:pPr>
              <a:t>10</a:t>
            </a:fld>
            <a:endParaRPr lang="en-US" altLang="en-US" sz="1300">
              <a:solidFill>
                <a:prstClr val="black"/>
              </a:solidFill>
              <a:latin typeface="Calibri" panose="020F0502020204030204" pitchFamily="34" charset="0"/>
            </a:endParaRPr>
          </a:p>
        </p:txBody>
      </p:sp>
    </p:spTree>
    <p:extLst>
      <p:ext uri="{BB962C8B-B14F-4D97-AF65-F5344CB8AC3E}">
        <p14:creationId xmlns:p14="http://schemas.microsoft.com/office/powerpoint/2010/main" val="659811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“guy”, meaning they did not assign the job to a Job Title, which is much more likely to last than an employee, will discuss later</a:t>
            </a:r>
          </a:p>
          <a:p>
            <a:endParaRPr lang="en-US" dirty="0"/>
          </a:p>
          <a:p>
            <a:r>
              <a:rPr lang="en-US" dirty="0"/>
              <a:t>Training documentation is not required but now it’s a he said she said as to whether they were trained and if they were trained in the chemical hazards to which they are exposed while working in your workplace.</a:t>
            </a:r>
          </a:p>
        </p:txBody>
      </p:sp>
      <p:sp>
        <p:nvSpPr>
          <p:cNvPr id="4" name="Footer Placeholder 3"/>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
        <p:nvSpPr>
          <p:cNvPr id="5" name="Slide Number Placeholder 4"/>
          <p:cNvSpPr>
            <a:spLocks noGrp="1"/>
          </p:cNvSpPr>
          <p:nvPr>
            <p:ph type="sldNum" sz="quarter" idx="5"/>
          </p:nvPr>
        </p:nvSpPr>
        <p:spPr/>
        <p:txBody>
          <a:bodyPr/>
          <a:lstStyle/>
          <a:p>
            <a:pPr defTabSz="942289" fontAlgn="base">
              <a:spcBef>
                <a:spcPct val="0"/>
              </a:spcBef>
              <a:spcAft>
                <a:spcPct val="0"/>
              </a:spcAft>
              <a:defRPr/>
            </a:pPr>
            <a:fld id="{B3E261E2-68E0-4656-8975-C9638E81A8DC}" type="slidenum">
              <a:rPr lang="en-US" altLang="en-US" sz="1300">
                <a:solidFill>
                  <a:prstClr val="black"/>
                </a:solidFill>
                <a:latin typeface="Calibri" panose="020F0502020204030204" pitchFamily="34" charset="0"/>
              </a:rPr>
              <a:pPr defTabSz="942289" fontAlgn="base">
                <a:spcBef>
                  <a:spcPct val="0"/>
                </a:spcBef>
                <a:spcAft>
                  <a:spcPct val="0"/>
                </a:spcAft>
                <a:defRPr/>
              </a:pPr>
              <a:t>11</a:t>
            </a:fld>
            <a:endParaRPr lang="en-US" altLang="en-US" sz="1300">
              <a:solidFill>
                <a:prstClr val="black"/>
              </a:solidFill>
              <a:latin typeface="Calibri" panose="020F0502020204030204" pitchFamily="34" charset="0"/>
            </a:endParaRPr>
          </a:p>
        </p:txBody>
      </p:sp>
    </p:spTree>
    <p:extLst>
      <p:ext uri="{BB962C8B-B14F-4D97-AF65-F5344CB8AC3E}">
        <p14:creationId xmlns:p14="http://schemas.microsoft.com/office/powerpoint/2010/main" val="3330909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
        <p:nvSpPr>
          <p:cNvPr id="5" name="Slide Number Placeholder 4"/>
          <p:cNvSpPr>
            <a:spLocks noGrp="1"/>
          </p:cNvSpPr>
          <p:nvPr>
            <p:ph type="sldNum" sz="quarter" idx="5"/>
          </p:nvPr>
        </p:nvSpPr>
        <p:spPr/>
        <p:txBody>
          <a:bodyPr/>
          <a:lstStyle/>
          <a:p>
            <a:pPr defTabSz="942289" fontAlgn="base">
              <a:spcBef>
                <a:spcPct val="0"/>
              </a:spcBef>
              <a:spcAft>
                <a:spcPct val="0"/>
              </a:spcAft>
              <a:defRPr/>
            </a:pPr>
            <a:fld id="{B3E261E2-68E0-4656-8975-C9638E81A8DC}" type="slidenum">
              <a:rPr lang="en-US" altLang="en-US" sz="1300">
                <a:solidFill>
                  <a:prstClr val="black"/>
                </a:solidFill>
                <a:latin typeface="Calibri" panose="020F0502020204030204" pitchFamily="34" charset="0"/>
              </a:rPr>
              <a:pPr defTabSz="942289" fontAlgn="base">
                <a:spcBef>
                  <a:spcPct val="0"/>
                </a:spcBef>
                <a:spcAft>
                  <a:spcPct val="0"/>
                </a:spcAft>
                <a:defRPr/>
              </a:pPr>
              <a:t>12</a:t>
            </a:fld>
            <a:endParaRPr lang="en-US" altLang="en-US" sz="1300">
              <a:solidFill>
                <a:prstClr val="black"/>
              </a:solidFill>
              <a:latin typeface="Calibri" panose="020F0502020204030204" pitchFamily="34" charset="0"/>
            </a:endParaRPr>
          </a:p>
        </p:txBody>
      </p:sp>
    </p:spTree>
    <p:extLst>
      <p:ext uri="{BB962C8B-B14F-4D97-AF65-F5344CB8AC3E}">
        <p14:creationId xmlns:p14="http://schemas.microsoft.com/office/powerpoint/2010/main" val="1652107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659E6648-7FCF-BDE9-9B6B-2E4394B43E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CE88FA73-92AC-7A47-C765-AE3ED95B67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a:extLst>
              <a:ext uri="{FF2B5EF4-FFF2-40B4-BE49-F238E27FC236}">
                <a16:creationId xmlns:a16="http://schemas.microsoft.com/office/drawing/2014/main" id="{62654301-84C0-66A7-D3AD-50BEECA0F9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86185" indent="-301398">
              <a:defRPr>
                <a:solidFill>
                  <a:schemeClr val="tx1"/>
                </a:solidFill>
                <a:latin typeface="Calibri" panose="020F0502020204030204" pitchFamily="34" charset="0"/>
              </a:defRPr>
            </a:lvl2pPr>
            <a:lvl3pPr marL="1211967" indent="-240799">
              <a:defRPr>
                <a:solidFill>
                  <a:schemeClr val="tx1"/>
                </a:solidFill>
                <a:latin typeface="Calibri" panose="020F0502020204030204" pitchFamily="34" charset="0"/>
              </a:defRPr>
            </a:lvl3pPr>
            <a:lvl4pPr marL="1696754" indent="-240799">
              <a:defRPr>
                <a:solidFill>
                  <a:schemeClr val="tx1"/>
                </a:solidFill>
                <a:latin typeface="Calibri" panose="020F0502020204030204" pitchFamily="34" charset="0"/>
              </a:defRPr>
            </a:lvl4pPr>
            <a:lvl5pPr marL="2183136" indent="-240799">
              <a:defRPr>
                <a:solidFill>
                  <a:schemeClr val="tx1"/>
                </a:solidFill>
                <a:latin typeface="Calibri" panose="020F0502020204030204" pitchFamily="34" charset="0"/>
              </a:defRPr>
            </a:lvl5pPr>
            <a:lvl6pPr marL="2642408" indent="-240799" eaLnBrk="0" fontAlgn="base" hangingPunct="0">
              <a:spcBef>
                <a:spcPct val="0"/>
              </a:spcBef>
              <a:spcAft>
                <a:spcPct val="0"/>
              </a:spcAft>
              <a:defRPr>
                <a:solidFill>
                  <a:schemeClr val="tx1"/>
                </a:solidFill>
                <a:latin typeface="Calibri" panose="020F0502020204030204" pitchFamily="34" charset="0"/>
              </a:defRPr>
            </a:lvl6pPr>
            <a:lvl7pPr marL="3101679" indent="-240799" eaLnBrk="0" fontAlgn="base" hangingPunct="0">
              <a:spcBef>
                <a:spcPct val="0"/>
              </a:spcBef>
              <a:spcAft>
                <a:spcPct val="0"/>
              </a:spcAft>
              <a:defRPr>
                <a:solidFill>
                  <a:schemeClr val="tx1"/>
                </a:solidFill>
                <a:latin typeface="Calibri" panose="020F0502020204030204" pitchFamily="34" charset="0"/>
              </a:defRPr>
            </a:lvl7pPr>
            <a:lvl8pPr marL="3560951" indent="-240799" eaLnBrk="0" fontAlgn="base" hangingPunct="0">
              <a:spcBef>
                <a:spcPct val="0"/>
              </a:spcBef>
              <a:spcAft>
                <a:spcPct val="0"/>
              </a:spcAft>
              <a:defRPr>
                <a:solidFill>
                  <a:schemeClr val="tx1"/>
                </a:solidFill>
                <a:latin typeface="Calibri" panose="020F0502020204030204" pitchFamily="34" charset="0"/>
              </a:defRPr>
            </a:lvl8pPr>
            <a:lvl9pPr marL="4020223" indent="-240799" eaLnBrk="0" fontAlgn="base" hangingPunct="0">
              <a:spcBef>
                <a:spcPct val="0"/>
              </a:spcBef>
              <a:spcAft>
                <a:spcPct val="0"/>
              </a:spcAft>
              <a:defRPr>
                <a:solidFill>
                  <a:schemeClr val="tx1"/>
                </a:solidFill>
                <a:latin typeface="Calibri" panose="020F0502020204030204" pitchFamily="34" charset="0"/>
              </a:defRPr>
            </a:lvl9pPr>
          </a:lstStyle>
          <a:p>
            <a:pPr defTabSz="942289" fontAlgn="base">
              <a:spcBef>
                <a:spcPct val="0"/>
              </a:spcBef>
              <a:spcAft>
                <a:spcPct val="0"/>
              </a:spcAft>
              <a:defRPr/>
            </a:pPr>
            <a:fld id="{379CE593-F291-44D9-B37A-445DBF4CF2E0}" type="slidenum">
              <a:rPr lang="en-US" altLang="en-US" sz="1300">
                <a:solidFill>
                  <a:prstClr val="black"/>
                </a:solidFill>
              </a:rPr>
              <a:pPr defTabSz="942289" fontAlgn="base">
                <a:spcBef>
                  <a:spcPct val="0"/>
                </a:spcBef>
                <a:spcAft>
                  <a:spcPct val="0"/>
                </a:spcAft>
                <a:defRPr/>
              </a:pPr>
              <a:t>17</a:t>
            </a:fld>
            <a:endParaRPr lang="en-US" altLang="en-US" sz="1300">
              <a:solidFill>
                <a:prstClr val="black"/>
              </a:solidFill>
            </a:endParaRPr>
          </a:p>
        </p:txBody>
      </p:sp>
      <p:sp>
        <p:nvSpPr>
          <p:cNvPr id="2" name="Footer Placeholder 1">
            <a:extLst>
              <a:ext uri="{FF2B5EF4-FFF2-40B4-BE49-F238E27FC236}">
                <a16:creationId xmlns:a16="http://schemas.microsoft.com/office/drawing/2014/main" id="{D95D4FAA-235F-27A5-BC76-935D11AB0D00}"/>
              </a:ext>
            </a:extLst>
          </p:cNvPr>
          <p:cNvSpPr>
            <a:spLocks noGrp="1"/>
          </p:cNvSpPr>
          <p:nvPr>
            <p:ph type="ftr" sz="quarter" idx="4"/>
          </p:nvPr>
        </p:nvSpPr>
        <p:spPr/>
        <p:txBody>
          <a:bodyPr/>
          <a:lstStyle/>
          <a:p>
            <a:pPr defTabSz="942289">
              <a:defRPr/>
            </a:pPr>
            <a:r>
              <a:rPr lang="en-US" sz="1300">
                <a:solidFill>
                  <a:prstClr val="black"/>
                </a:solidFill>
                <a:latin typeface="Calibri" panose="020F0502020204030204"/>
              </a:rPr>
              <a:t>©2015 Practical Safety and Health Solutions    Version date: 9/4/2023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93D1F3-9677-C2A7-6F45-86A613D3AD24}"/>
              </a:ext>
            </a:extLst>
          </p:cNvPr>
          <p:cNvSpPr>
            <a:spLocks noGrp="1"/>
          </p:cNvSpPr>
          <p:nvPr>
            <p:ph type="dt" sz="half" idx="10"/>
          </p:nvPr>
        </p:nvSpPr>
        <p:spPr/>
        <p:txBody>
          <a:bodyPr/>
          <a:lstStyle>
            <a:lvl1pPr>
              <a:defRPr/>
            </a:lvl1pPr>
          </a:lstStyle>
          <a:p>
            <a:pPr>
              <a:defRPr/>
            </a:pPr>
            <a:fld id="{900BD641-C731-429D-9D9F-18388A90C93B}" type="datetimeFigureOut">
              <a:rPr lang="en-US"/>
              <a:pPr>
                <a:defRPr/>
              </a:pPr>
              <a:t>9/17/2025</a:t>
            </a:fld>
            <a:endParaRPr lang="en-US"/>
          </a:p>
        </p:txBody>
      </p:sp>
      <p:sp>
        <p:nvSpPr>
          <p:cNvPr id="5" name="Footer Placeholder 4">
            <a:extLst>
              <a:ext uri="{FF2B5EF4-FFF2-40B4-BE49-F238E27FC236}">
                <a16:creationId xmlns:a16="http://schemas.microsoft.com/office/drawing/2014/main" id="{AE831D92-5F7D-A528-4F46-F4F19D25DED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7061506-65B2-9B23-2AB0-3C5631028F7D}"/>
              </a:ext>
            </a:extLst>
          </p:cNvPr>
          <p:cNvSpPr>
            <a:spLocks noGrp="1"/>
          </p:cNvSpPr>
          <p:nvPr>
            <p:ph type="sldNum" sz="quarter" idx="12"/>
          </p:nvPr>
        </p:nvSpPr>
        <p:spPr/>
        <p:txBody>
          <a:bodyPr/>
          <a:lstStyle>
            <a:lvl1pPr>
              <a:defRPr/>
            </a:lvl1pPr>
          </a:lstStyle>
          <a:p>
            <a:pPr>
              <a:defRPr/>
            </a:pPr>
            <a:fld id="{CC136898-B4B7-432D-A87B-C973DD328299}" type="slidenum">
              <a:rPr lang="en-US"/>
              <a:pPr>
                <a:defRPr/>
              </a:pPr>
              <a:t>‹#›</a:t>
            </a:fld>
            <a:endParaRPr lang="en-US"/>
          </a:p>
        </p:txBody>
      </p:sp>
    </p:spTree>
    <p:extLst>
      <p:ext uri="{BB962C8B-B14F-4D97-AF65-F5344CB8AC3E}">
        <p14:creationId xmlns:p14="http://schemas.microsoft.com/office/powerpoint/2010/main" val="2339561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DB2E8F-53D6-F95F-8B1B-8FF83E8C3F64}"/>
              </a:ext>
            </a:extLst>
          </p:cNvPr>
          <p:cNvSpPr>
            <a:spLocks noGrp="1"/>
          </p:cNvSpPr>
          <p:nvPr>
            <p:ph type="dt" sz="half" idx="10"/>
          </p:nvPr>
        </p:nvSpPr>
        <p:spPr/>
        <p:txBody>
          <a:bodyPr/>
          <a:lstStyle>
            <a:lvl1pPr>
              <a:defRPr/>
            </a:lvl1pPr>
          </a:lstStyle>
          <a:p>
            <a:pPr>
              <a:defRPr/>
            </a:pPr>
            <a:fld id="{EACFA9FD-4930-411E-B8E9-A1B655FAB282}" type="datetimeFigureOut">
              <a:rPr lang="en-US"/>
              <a:pPr>
                <a:defRPr/>
              </a:pPr>
              <a:t>9/17/2025</a:t>
            </a:fld>
            <a:endParaRPr lang="en-US"/>
          </a:p>
        </p:txBody>
      </p:sp>
      <p:sp>
        <p:nvSpPr>
          <p:cNvPr id="5" name="Footer Placeholder 4">
            <a:extLst>
              <a:ext uri="{FF2B5EF4-FFF2-40B4-BE49-F238E27FC236}">
                <a16:creationId xmlns:a16="http://schemas.microsoft.com/office/drawing/2014/main" id="{25BC2E77-5101-FC90-FE45-4F206A76DB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305C9F-CDB4-6727-CF76-BDEDA44F92FC}"/>
              </a:ext>
            </a:extLst>
          </p:cNvPr>
          <p:cNvSpPr>
            <a:spLocks noGrp="1"/>
          </p:cNvSpPr>
          <p:nvPr>
            <p:ph type="sldNum" sz="quarter" idx="12"/>
          </p:nvPr>
        </p:nvSpPr>
        <p:spPr/>
        <p:txBody>
          <a:bodyPr/>
          <a:lstStyle>
            <a:lvl1pPr>
              <a:defRPr/>
            </a:lvl1pPr>
          </a:lstStyle>
          <a:p>
            <a:pPr>
              <a:defRPr/>
            </a:pPr>
            <a:fld id="{CB2858AF-B048-4B06-8689-7025EB15A35E}" type="slidenum">
              <a:rPr lang="en-US"/>
              <a:pPr>
                <a:defRPr/>
              </a:pPr>
              <a:t>‹#›</a:t>
            </a:fld>
            <a:endParaRPr lang="en-US"/>
          </a:p>
        </p:txBody>
      </p:sp>
    </p:spTree>
    <p:extLst>
      <p:ext uri="{BB962C8B-B14F-4D97-AF65-F5344CB8AC3E}">
        <p14:creationId xmlns:p14="http://schemas.microsoft.com/office/powerpoint/2010/main" val="3499803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FB03E7-6CD3-0683-98CF-AD1B6F576B98}"/>
              </a:ext>
            </a:extLst>
          </p:cNvPr>
          <p:cNvSpPr>
            <a:spLocks noGrp="1"/>
          </p:cNvSpPr>
          <p:nvPr>
            <p:ph type="dt" sz="half" idx="10"/>
          </p:nvPr>
        </p:nvSpPr>
        <p:spPr/>
        <p:txBody>
          <a:bodyPr/>
          <a:lstStyle>
            <a:lvl1pPr>
              <a:defRPr/>
            </a:lvl1pPr>
          </a:lstStyle>
          <a:p>
            <a:pPr>
              <a:defRPr/>
            </a:pPr>
            <a:fld id="{097F50BA-33DD-46EF-9496-801D4C163CC6}" type="datetimeFigureOut">
              <a:rPr lang="en-US"/>
              <a:pPr>
                <a:defRPr/>
              </a:pPr>
              <a:t>9/17/2025</a:t>
            </a:fld>
            <a:endParaRPr lang="en-US"/>
          </a:p>
        </p:txBody>
      </p:sp>
      <p:sp>
        <p:nvSpPr>
          <p:cNvPr id="5" name="Footer Placeholder 4">
            <a:extLst>
              <a:ext uri="{FF2B5EF4-FFF2-40B4-BE49-F238E27FC236}">
                <a16:creationId xmlns:a16="http://schemas.microsoft.com/office/drawing/2014/main" id="{FC9BBD5B-0A04-5475-87E6-C6FEDFE172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295C21E-C1FF-7546-8EBA-B369B0A2EF08}"/>
              </a:ext>
            </a:extLst>
          </p:cNvPr>
          <p:cNvSpPr>
            <a:spLocks noGrp="1"/>
          </p:cNvSpPr>
          <p:nvPr>
            <p:ph type="sldNum" sz="quarter" idx="12"/>
          </p:nvPr>
        </p:nvSpPr>
        <p:spPr/>
        <p:txBody>
          <a:bodyPr/>
          <a:lstStyle>
            <a:lvl1pPr>
              <a:defRPr/>
            </a:lvl1pPr>
          </a:lstStyle>
          <a:p>
            <a:pPr>
              <a:defRPr/>
            </a:pPr>
            <a:fld id="{DF9B6BE6-D53B-49CF-903A-819553E36F25}" type="slidenum">
              <a:rPr lang="en-US"/>
              <a:pPr>
                <a:defRPr/>
              </a:pPr>
              <a:t>‹#›</a:t>
            </a:fld>
            <a:endParaRPr lang="en-US"/>
          </a:p>
        </p:txBody>
      </p:sp>
    </p:spTree>
    <p:extLst>
      <p:ext uri="{BB962C8B-B14F-4D97-AF65-F5344CB8AC3E}">
        <p14:creationId xmlns:p14="http://schemas.microsoft.com/office/powerpoint/2010/main" val="3034939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a:extLst>
              <a:ext uri="{FF2B5EF4-FFF2-40B4-BE49-F238E27FC236}">
                <a16:creationId xmlns:a16="http://schemas.microsoft.com/office/drawing/2014/main" id="{B236F121-52CF-ECBE-A2E1-9288CF82C9A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1634" y="6002339"/>
            <a:ext cx="732367"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1122363"/>
            <a:ext cx="10363200" cy="2387600"/>
          </a:xfrm>
          <a:solidFill>
            <a:srgbClr val="EED412"/>
          </a:solidFill>
          <a:ln w="38100">
            <a:solidFill>
              <a:schemeClr val="tx1"/>
            </a:solidFill>
          </a:ln>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2D5C2923-0F8D-D45F-8ED1-65E36FCFAB07}"/>
              </a:ext>
            </a:extLst>
          </p:cNvPr>
          <p:cNvSpPr>
            <a:spLocks noGrp="1"/>
          </p:cNvSpPr>
          <p:nvPr>
            <p:ph type="ftr" sz="quarter" idx="10"/>
          </p:nvPr>
        </p:nvSpPr>
        <p:spPr/>
        <p:txBody>
          <a:bodyPr/>
          <a:lstStyle>
            <a:lvl1pPr>
              <a:defRPr/>
            </a:lvl1pPr>
          </a:lstStyle>
          <a:p>
            <a:pPr>
              <a:defRPr/>
            </a:pPr>
            <a:r>
              <a:rPr lang="en-US"/>
              <a:t>(c)2024 Practical Safety Software Tools!   Version date: 12/23/24</a:t>
            </a:r>
          </a:p>
        </p:txBody>
      </p:sp>
      <p:sp>
        <p:nvSpPr>
          <p:cNvPr id="6" name="Slide Number Placeholder 5">
            <a:extLst>
              <a:ext uri="{FF2B5EF4-FFF2-40B4-BE49-F238E27FC236}">
                <a16:creationId xmlns:a16="http://schemas.microsoft.com/office/drawing/2014/main" id="{F7772659-FA38-58EC-BCA0-C1B60D8DC668}"/>
              </a:ext>
            </a:extLst>
          </p:cNvPr>
          <p:cNvSpPr>
            <a:spLocks noGrp="1"/>
          </p:cNvSpPr>
          <p:nvPr>
            <p:ph type="sldNum" sz="quarter" idx="11"/>
          </p:nvPr>
        </p:nvSpPr>
        <p:spPr/>
        <p:txBody>
          <a:bodyPr/>
          <a:lstStyle>
            <a:lvl1pPr>
              <a:defRPr/>
            </a:lvl1pPr>
          </a:lstStyle>
          <a:p>
            <a:pPr>
              <a:defRPr/>
            </a:pPr>
            <a:fld id="{5EE10D1D-FB42-4A87-B7CE-819653119337}" type="slidenum">
              <a:rPr lang="en-US" altLang="en-US"/>
              <a:pPr>
                <a:defRPr/>
              </a:pPr>
              <a:t>‹#›</a:t>
            </a:fld>
            <a:endParaRPr lang="en-US" altLang="en-US"/>
          </a:p>
        </p:txBody>
      </p:sp>
    </p:spTree>
    <p:extLst>
      <p:ext uri="{BB962C8B-B14F-4D97-AF65-F5344CB8AC3E}">
        <p14:creationId xmlns:p14="http://schemas.microsoft.com/office/powerpoint/2010/main" val="245414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C Tng">
    <p:spTree>
      <p:nvGrpSpPr>
        <p:cNvPr id="1" name=""/>
        <p:cNvGrpSpPr/>
        <p:nvPr/>
      </p:nvGrpSpPr>
      <p:grpSpPr>
        <a:xfrm>
          <a:off x="0" y="0"/>
          <a:ext cx="0" cy="0"/>
          <a:chOff x="0" y="0"/>
          <a:chExt cx="0" cy="0"/>
        </a:xfrm>
      </p:grpSpPr>
      <p:sp>
        <p:nvSpPr>
          <p:cNvPr id="4" name="TextBox 10">
            <a:extLst>
              <a:ext uri="{FF2B5EF4-FFF2-40B4-BE49-F238E27FC236}">
                <a16:creationId xmlns:a16="http://schemas.microsoft.com/office/drawing/2014/main" id="{E90D2A9E-BA52-E15A-E3BC-E0B9F0FA8035}"/>
              </a:ext>
            </a:extLst>
          </p:cNvPr>
          <p:cNvSpPr txBox="1">
            <a:spLocks noChangeArrowheads="1"/>
          </p:cNvSpPr>
          <p:nvPr userDrawn="1"/>
        </p:nvSpPr>
        <p:spPr bwMode="auto">
          <a:xfrm>
            <a:off x="1545167" y="6013451"/>
            <a:ext cx="7647517" cy="3079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1400" dirty="0"/>
              <a:t>©2024 Practical Safety Software Tools!       Version date: 9/17/2025</a:t>
            </a:r>
          </a:p>
        </p:txBody>
      </p:sp>
      <p:sp>
        <p:nvSpPr>
          <p:cNvPr id="2" name="Title 1"/>
          <p:cNvSpPr>
            <a:spLocks noGrp="1"/>
          </p:cNvSpPr>
          <p:nvPr>
            <p:ph type="title"/>
          </p:nvPr>
        </p:nvSpPr>
        <p:spPr>
          <a:solidFill>
            <a:srgbClr val="FFC000"/>
          </a:solidFill>
          <a:ln w="38100">
            <a:solidFill>
              <a:schemeClr val="tx1"/>
            </a:solidFill>
          </a:ln>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FA2D8607-6EC8-13EC-823D-8B16CB609782}"/>
              </a:ext>
            </a:extLst>
          </p:cNvPr>
          <p:cNvSpPr>
            <a:spLocks noGrp="1"/>
          </p:cNvSpPr>
          <p:nvPr>
            <p:ph type="sldNum" sz="quarter" idx="10"/>
          </p:nvPr>
        </p:nvSpPr>
        <p:spPr/>
        <p:txBody>
          <a:bodyPr/>
          <a:lstStyle>
            <a:lvl1pPr>
              <a:defRPr/>
            </a:lvl1pPr>
          </a:lstStyle>
          <a:p>
            <a:pPr>
              <a:defRPr/>
            </a:pPr>
            <a:fld id="{3DB9DBE0-8118-47E2-8953-4BD45E34DE4F}" type="slidenum">
              <a:rPr lang="en-US" altLang="en-US"/>
              <a:pPr>
                <a:defRPr/>
              </a:pPr>
              <a:t>‹#›</a:t>
            </a:fld>
            <a:endParaRPr lang="en-US" altLang="en-US"/>
          </a:p>
        </p:txBody>
      </p:sp>
    </p:spTree>
    <p:extLst>
      <p:ext uri="{BB962C8B-B14F-4D97-AF65-F5344CB8AC3E}">
        <p14:creationId xmlns:p14="http://schemas.microsoft.com/office/powerpoint/2010/main" val="2820522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a:solidFill>
            <a:srgbClr val="EED412"/>
          </a:solidFill>
          <a:ln w="38100">
            <a:solidFill>
              <a:schemeClr val="tx1"/>
            </a:solidFill>
          </a:ln>
        </p:spPr>
        <p:txBody>
          <a:bodyPr anchor="b"/>
          <a:lstStyle>
            <a:lvl1pPr>
              <a:defRPr sz="60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87E6262B-08E3-BBD3-2E67-58449157DDB3}"/>
              </a:ext>
            </a:extLst>
          </p:cNvPr>
          <p:cNvSpPr>
            <a:spLocks noGrp="1"/>
          </p:cNvSpPr>
          <p:nvPr>
            <p:ph type="ftr" sz="quarter" idx="10"/>
          </p:nvPr>
        </p:nvSpPr>
        <p:spPr>
          <a:xfrm>
            <a:off x="635000" y="6110289"/>
            <a:ext cx="7596717" cy="365125"/>
          </a:xfrm>
        </p:spPr>
        <p:txBody>
          <a:bodyPr/>
          <a:lstStyle>
            <a:lvl1pPr>
              <a:defRPr/>
            </a:lvl1pPr>
          </a:lstStyle>
          <a:p>
            <a:pPr>
              <a:defRPr/>
            </a:pPr>
            <a:r>
              <a:rPr lang="en-US"/>
              <a:t>(c)2024 Practical Safety Software Tools!   Version date: 12/23/24</a:t>
            </a:r>
          </a:p>
        </p:txBody>
      </p:sp>
      <p:sp>
        <p:nvSpPr>
          <p:cNvPr id="5" name="Slide Number Placeholder 5">
            <a:extLst>
              <a:ext uri="{FF2B5EF4-FFF2-40B4-BE49-F238E27FC236}">
                <a16:creationId xmlns:a16="http://schemas.microsoft.com/office/drawing/2014/main" id="{76880EAB-5BDC-C139-D781-70E97516FB81}"/>
              </a:ext>
            </a:extLst>
          </p:cNvPr>
          <p:cNvSpPr>
            <a:spLocks noGrp="1"/>
          </p:cNvSpPr>
          <p:nvPr>
            <p:ph type="sldNum" sz="quarter" idx="11"/>
          </p:nvPr>
        </p:nvSpPr>
        <p:spPr/>
        <p:txBody>
          <a:bodyPr/>
          <a:lstStyle>
            <a:lvl1pPr>
              <a:defRPr/>
            </a:lvl1pPr>
          </a:lstStyle>
          <a:p>
            <a:pPr>
              <a:defRPr/>
            </a:pPr>
            <a:fld id="{C37C183E-FC6C-4C23-982E-79C94539AB39}" type="slidenum">
              <a:rPr lang="en-US" altLang="en-US"/>
              <a:pPr>
                <a:defRPr/>
              </a:pPr>
              <a:t>‹#›</a:t>
            </a:fld>
            <a:endParaRPr lang="en-US" altLang="en-US"/>
          </a:p>
        </p:txBody>
      </p:sp>
    </p:spTree>
    <p:extLst>
      <p:ext uri="{BB962C8B-B14F-4D97-AF65-F5344CB8AC3E}">
        <p14:creationId xmlns:p14="http://schemas.microsoft.com/office/powerpoint/2010/main" val="2392864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EED412"/>
          </a:solidFill>
          <a:ln w="38100">
            <a:solidFill>
              <a:schemeClr val="tx1"/>
            </a:solidFill>
          </a:ln>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0C27AB0-57A0-126B-A943-D8BBB85B676F}"/>
              </a:ext>
            </a:extLst>
          </p:cNvPr>
          <p:cNvSpPr>
            <a:spLocks noGrp="1"/>
          </p:cNvSpPr>
          <p:nvPr>
            <p:ph type="ftr" sz="quarter" idx="10"/>
          </p:nvPr>
        </p:nvSpPr>
        <p:spPr/>
        <p:txBody>
          <a:bodyPr/>
          <a:lstStyle>
            <a:lvl1pPr>
              <a:defRPr/>
            </a:lvl1pPr>
          </a:lstStyle>
          <a:p>
            <a:pPr>
              <a:defRPr/>
            </a:pPr>
            <a:r>
              <a:rPr lang="en-US"/>
              <a:t>(c)2024 Practical Safety Software Tools!   Version date: 12/23/24</a:t>
            </a:r>
          </a:p>
        </p:txBody>
      </p:sp>
      <p:sp>
        <p:nvSpPr>
          <p:cNvPr id="6" name="Slide Number Placeholder 5">
            <a:extLst>
              <a:ext uri="{FF2B5EF4-FFF2-40B4-BE49-F238E27FC236}">
                <a16:creationId xmlns:a16="http://schemas.microsoft.com/office/drawing/2014/main" id="{3549FE47-6B76-0858-8EAF-C67B7ABE19CC}"/>
              </a:ext>
            </a:extLst>
          </p:cNvPr>
          <p:cNvSpPr>
            <a:spLocks noGrp="1"/>
          </p:cNvSpPr>
          <p:nvPr>
            <p:ph type="sldNum" sz="quarter" idx="11"/>
          </p:nvPr>
        </p:nvSpPr>
        <p:spPr/>
        <p:txBody>
          <a:bodyPr/>
          <a:lstStyle>
            <a:lvl1pPr>
              <a:defRPr/>
            </a:lvl1pPr>
          </a:lstStyle>
          <a:p>
            <a:pPr>
              <a:defRPr/>
            </a:pPr>
            <a:fld id="{9038352E-B90D-4858-9F6C-262D44EA8DBD}" type="slidenum">
              <a:rPr lang="en-US" altLang="en-US"/>
              <a:pPr>
                <a:defRPr/>
              </a:pPr>
              <a:t>‹#›</a:t>
            </a:fld>
            <a:endParaRPr lang="en-US" altLang="en-US"/>
          </a:p>
        </p:txBody>
      </p:sp>
    </p:spTree>
    <p:extLst>
      <p:ext uri="{BB962C8B-B14F-4D97-AF65-F5344CB8AC3E}">
        <p14:creationId xmlns:p14="http://schemas.microsoft.com/office/powerpoint/2010/main" val="4288182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a:solidFill>
            <a:srgbClr val="EED412"/>
          </a:solidFill>
          <a:ln w="38100">
            <a:solidFill>
              <a:schemeClr val="tx1"/>
            </a:solidFill>
          </a:ln>
        </p:spPr>
        <p:txBody>
          <a:bodyPr/>
          <a:lstStyle>
            <a:lvl1pPr>
              <a:defRPr>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62647AF9-16BA-D4F9-A37A-36C699D20DB9}"/>
              </a:ext>
            </a:extLst>
          </p:cNvPr>
          <p:cNvSpPr>
            <a:spLocks noGrp="1"/>
          </p:cNvSpPr>
          <p:nvPr>
            <p:ph type="ftr" sz="quarter" idx="10"/>
          </p:nvPr>
        </p:nvSpPr>
        <p:spPr/>
        <p:txBody>
          <a:bodyPr/>
          <a:lstStyle>
            <a:lvl1pPr>
              <a:defRPr/>
            </a:lvl1pPr>
          </a:lstStyle>
          <a:p>
            <a:pPr>
              <a:defRPr/>
            </a:pPr>
            <a:r>
              <a:rPr lang="en-US"/>
              <a:t>(c)2024 Practical Safety Software Tools!   Version date: 12/23/24</a:t>
            </a:r>
          </a:p>
        </p:txBody>
      </p:sp>
      <p:sp>
        <p:nvSpPr>
          <p:cNvPr id="8" name="Slide Number Placeholder 5">
            <a:extLst>
              <a:ext uri="{FF2B5EF4-FFF2-40B4-BE49-F238E27FC236}">
                <a16:creationId xmlns:a16="http://schemas.microsoft.com/office/drawing/2014/main" id="{F3D38BC5-0069-2D3A-B499-A03C1DE33FAF}"/>
              </a:ext>
            </a:extLst>
          </p:cNvPr>
          <p:cNvSpPr>
            <a:spLocks noGrp="1"/>
          </p:cNvSpPr>
          <p:nvPr>
            <p:ph type="sldNum" sz="quarter" idx="11"/>
          </p:nvPr>
        </p:nvSpPr>
        <p:spPr/>
        <p:txBody>
          <a:bodyPr/>
          <a:lstStyle>
            <a:lvl1pPr>
              <a:defRPr/>
            </a:lvl1pPr>
          </a:lstStyle>
          <a:p>
            <a:pPr>
              <a:defRPr/>
            </a:pPr>
            <a:fld id="{FCF9F593-B505-4743-A223-C5E693A83C8D}" type="slidenum">
              <a:rPr lang="en-US" altLang="en-US"/>
              <a:pPr>
                <a:defRPr/>
              </a:pPr>
              <a:t>‹#›</a:t>
            </a:fld>
            <a:endParaRPr lang="en-US" altLang="en-US"/>
          </a:p>
        </p:txBody>
      </p:sp>
    </p:spTree>
    <p:extLst>
      <p:ext uri="{BB962C8B-B14F-4D97-AF65-F5344CB8AC3E}">
        <p14:creationId xmlns:p14="http://schemas.microsoft.com/office/powerpoint/2010/main" val="3040198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solidFill>
            <a:srgbClr val="EED412"/>
          </a:solidFill>
          <a:ln w="38100">
            <a:solidFill>
              <a:schemeClr val="tx1"/>
            </a:solidFill>
          </a:ln>
        </p:spPr>
        <p:txBody>
          <a:bodyPr/>
          <a:lstStyle>
            <a:lvl1pPr>
              <a:defRPr>
                <a:solidFill>
                  <a:schemeClr val="tx1"/>
                </a:solidFill>
              </a:defRPr>
            </a:lvl1pPr>
          </a:lstStyle>
          <a:p>
            <a:r>
              <a:rPr lang="en-US" dirty="0"/>
              <a:t>Click to edit Master title style</a:t>
            </a:r>
          </a:p>
        </p:txBody>
      </p:sp>
      <p:sp>
        <p:nvSpPr>
          <p:cNvPr id="3" name="Footer Placeholder 3">
            <a:extLst>
              <a:ext uri="{FF2B5EF4-FFF2-40B4-BE49-F238E27FC236}">
                <a16:creationId xmlns:a16="http://schemas.microsoft.com/office/drawing/2014/main" id="{908C4E31-E745-B140-70DC-02056687BB5F}"/>
              </a:ext>
            </a:extLst>
          </p:cNvPr>
          <p:cNvSpPr>
            <a:spLocks noGrp="1"/>
          </p:cNvSpPr>
          <p:nvPr>
            <p:ph type="ftr" sz="quarter" idx="10"/>
          </p:nvPr>
        </p:nvSpPr>
        <p:spPr>
          <a:xfrm>
            <a:off x="730251" y="6102351"/>
            <a:ext cx="7596716" cy="365125"/>
          </a:xfrm>
        </p:spPr>
        <p:txBody>
          <a:bodyPr/>
          <a:lstStyle>
            <a:lvl1pPr>
              <a:defRPr/>
            </a:lvl1pPr>
          </a:lstStyle>
          <a:p>
            <a:pPr>
              <a:defRPr/>
            </a:pPr>
            <a:r>
              <a:rPr lang="en-US"/>
              <a:t>(c)2024 Practical Safety Software Tools!   Version date: 12/23/24</a:t>
            </a:r>
          </a:p>
        </p:txBody>
      </p:sp>
      <p:sp>
        <p:nvSpPr>
          <p:cNvPr id="4" name="Slide Number Placeholder 4">
            <a:extLst>
              <a:ext uri="{FF2B5EF4-FFF2-40B4-BE49-F238E27FC236}">
                <a16:creationId xmlns:a16="http://schemas.microsoft.com/office/drawing/2014/main" id="{FF096D17-3387-5E58-D68A-16265C21D61D}"/>
              </a:ext>
            </a:extLst>
          </p:cNvPr>
          <p:cNvSpPr>
            <a:spLocks noGrp="1"/>
          </p:cNvSpPr>
          <p:nvPr>
            <p:ph type="sldNum" sz="quarter" idx="11"/>
          </p:nvPr>
        </p:nvSpPr>
        <p:spPr/>
        <p:txBody>
          <a:bodyPr/>
          <a:lstStyle>
            <a:lvl1pPr>
              <a:defRPr/>
            </a:lvl1pPr>
          </a:lstStyle>
          <a:p>
            <a:pPr>
              <a:defRPr/>
            </a:pPr>
            <a:fld id="{5E8B67DA-45C2-47FF-9409-77E12DED88EC}" type="slidenum">
              <a:rPr lang="en-US" altLang="en-US"/>
              <a:pPr>
                <a:defRPr/>
              </a:pPr>
              <a:t>‹#›</a:t>
            </a:fld>
            <a:endParaRPr lang="en-US" altLang="en-US"/>
          </a:p>
        </p:txBody>
      </p:sp>
    </p:spTree>
    <p:extLst>
      <p:ext uri="{BB962C8B-B14F-4D97-AF65-F5344CB8AC3E}">
        <p14:creationId xmlns:p14="http://schemas.microsoft.com/office/powerpoint/2010/main" val="27415485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FB73203E-E991-C4FB-721E-17912835E145}"/>
              </a:ext>
            </a:extLst>
          </p:cNvPr>
          <p:cNvSpPr>
            <a:spLocks noGrp="1"/>
          </p:cNvSpPr>
          <p:nvPr>
            <p:ph type="ftr" sz="quarter" idx="10"/>
          </p:nvPr>
        </p:nvSpPr>
        <p:spPr>
          <a:xfrm>
            <a:off x="635000" y="6108701"/>
            <a:ext cx="7596717" cy="365125"/>
          </a:xfrm>
        </p:spPr>
        <p:txBody>
          <a:bodyPr/>
          <a:lstStyle>
            <a:lvl1pPr>
              <a:defRPr/>
            </a:lvl1pPr>
          </a:lstStyle>
          <a:p>
            <a:pPr>
              <a:defRPr/>
            </a:pPr>
            <a:r>
              <a:rPr lang="en-US"/>
              <a:t>(c)2024 Practical Safety Software Tools!   Version date: 12/23/24</a:t>
            </a:r>
          </a:p>
        </p:txBody>
      </p:sp>
      <p:sp>
        <p:nvSpPr>
          <p:cNvPr id="3" name="Slide Number Placeholder 3">
            <a:extLst>
              <a:ext uri="{FF2B5EF4-FFF2-40B4-BE49-F238E27FC236}">
                <a16:creationId xmlns:a16="http://schemas.microsoft.com/office/drawing/2014/main" id="{7B5FD0E7-0E30-5917-4F84-9EEE1583CA9A}"/>
              </a:ext>
            </a:extLst>
          </p:cNvPr>
          <p:cNvSpPr>
            <a:spLocks noGrp="1"/>
          </p:cNvSpPr>
          <p:nvPr>
            <p:ph type="sldNum" sz="quarter" idx="11"/>
          </p:nvPr>
        </p:nvSpPr>
        <p:spPr/>
        <p:txBody>
          <a:bodyPr/>
          <a:lstStyle>
            <a:lvl1pPr>
              <a:defRPr/>
            </a:lvl1pPr>
          </a:lstStyle>
          <a:p>
            <a:pPr>
              <a:defRPr/>
            </a:pPr>
            <a:fld id="{1C6DF085-9025-4448-87C7-DE0FC9BCBF7F}" type="slidenum">
              <a:rPr lang="en-US" altLang="en-US"/>
              <a:pPr>
                <a:defRPr/>
              </a:pPr>
              <a:t>‹#›</a:t>
            </a:fld>
            <a:endParaRPr lang="en-US" altLang="en-US"/>
          </a:p>
        </p:txBody>
      </p:sp>
    </p:spTree>
    <p:extLst>
      <p:ext uri="{BB962C8B-B14F-4D97-AF65-F5344CB8AC3E}">
        <p14:creationId xmlns:p14="http://schemas.microsoft.com/office/powerpoint/2010/main" val="15876610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4212" y="457201"/>
            <a:ext cx="11307483" cy="539749"/>
          </a:xfrm>
          <a:solidFill>
            <a:srgbClr val="EED412"/>
          </a:solidFill>
          <a:ln w="38100">
            <a:solidFill>
              <a:schemeClr val="tx1"/>
            </a:solidFill>
          </a:ln>
        </p:spPr>
        <p:txBody>
          <a:bodyPr anchor="b"/>
          <a:lstStyle>
            <a:lvl1pPr>
              <a:defRPr sz="320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5">
            <a:extLst>
              <a:ext uri="{FF2B5EF4-FFF2-40B4-BE49-F238E27FC236}">
                <a16:creationId xmlns:a16="http://schemas.microsoft.com/office/drawing/2014/main" id="{148EED23-B78D-1589-4B77-8D59196B0C8E}"/>
              </a:ext>
            </a:extLst>
          </p:cNvPr>
          <p:cNvSpPr>
            <a:spLocks noGrp="1"/>
          </p:cNvSpPr>
          <p:nvPr>
            <p:ph type="ftr" sz="quarter" idx="10"/>
          </p:nvPr>
        </p:nvSpPr>
        <p:spPr>
          <a:xfrm>
            <a:off x="550334" y="6088064"/>
            <a:ext cx="7596717" cy="365125"/>
          </a:xfrm>
        </p:spPr>
        <p:txBody>
          <a:bodyPr/>
          <a:lstStyle>
            <a:lvl1pPr>
              <a:defRPr/>
            </a:lvl1pPr>
          </a:lstStyle>
          <a:p>
            <a:pPr>
              <a:defRPr/>
            </a:pPr>
            <a:r>
              <a:rPr lang="en-US"/>
              <a:t>(c)2024 Practical Safety Software Tools!   Version date: 12/23/24</a:t>
            </a:r>
          </a:p>
        </p:txBody>
      </p:sp>
      <p:sp>
        <p:nvSpPr>
          <p:cNvPr id="6" name="Slide Number Placeholder 6">
            <a:extLst>
              <a:ext uri="{FF2B5EF4-FFF2-40B4-BE49-F238E27FC236}">
                <a16:creationId xmlns:a16="http://schemas.microsoft.com/office/drawing/2014/main" id="{AE8AF9E5-30C7-93A5-5E2B-0A665B9A37BA}"/>
              </a:ext>
            </a:extLst>
          </p:cNvPr>
          <p:cNvSpPr>
            <a:spLocks noGrp="1"/>
          </p:cNvSpPr>
          <p:nvPr>
            <p:ph type="sldNum" sz="quarter" idx="11"/>
          </p:nvPr>
        </p:nvSpPr>
        <p:spPr/>
        <p:txBody>
          <a:bodyPr/>
          <a:lstStyle>
            <a:lvl1pPr>
              <a:defRPr/>
            </a:lvl1pPr>
          </a:lstStyle>
          <a:p>
            <a:pPr>
              <a:defRPr/>
            </a:pPr>
            <a:fld id="{3A54BF26-AAFD-47F3-BF63-17C4B9633589}" type="slidenum">
              <a:rPr lang="en-US" altLang="en-US"/>
              <a:pPr>
                <a:defRPr/>
              </a:pPr>
              <a:t>‹#›</a:t>
            </a:fld>
            <a:endParaRPr lang="en-US" altLang="en-US"/>
          </a:p>
        </p:txBody>
      </p:sp>
    </p:spTree>
    <p:extLst>
      <p:ext uri="{BB962C8B-B14F-4D97-AF65-F5344CB8AC3E}">
        <p14:creationId xmlns:p14="http://schemas.microsoft.com/office/powerpoint/2010/main" val="10677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779472-FA03-7F12-6D3F-65E2818FE2BC}"/>
              </a:ext>
            </a:extLst>
          </p:cNvPr>
          <p:cNvSpPr>
            <a:spLocks noGrp="1"/>
          </p:cNvSpPr>
          <p:nvPr>
            <p:ph type="dt" sz="half" idx="10"/>
          </p:nvPr>
        </p:nvSpPr>
        <p:spPr>
          <a:xfrm>
            <a:off x="838200" y="6356351"/>
            <a:ext cx="3750733" cy="365125"/>
          </a:xfrm>
        </p:spPr>
        <p:txBody>
          <a:bodyPr/>
          <a:lstStyle>
            <a:lvl1pPr>
              <a:defRPr/>
            </a:lvl1pPr>
          </a:lstStyle>
          <a:p>
            <a:pPr>
              <a:defRPr/>
            </a:pPr>
            <a:r>
              <a:rPr lang="en-US"/>
              <a:t>Practical Safety Software Tools! of Practical Safety and Health Solutions</a:t>
            </a:r>
          </a:p>
        </p:txBody>
      </p:sp>
      <p:sp>
        <p:nvSpPr>
          <p:cNvPr id="5" name="Footer Placeholder 4">
            <a:extLst>
              <a:ext uri="{FF2B5EF4-FFF2-40B4-BE49-F238E27FC236}">
                <a16:creationId xmlns:a16="http://schemas.microsoft.com/office/drawing/2014/main" id="{2795063F-A01C-3E9F-BDEA-982C5CD608C3}"/>
              </a:ext>
            </a:extLst>
          </p:cNvPr>
          <p:cNvSpPr>
            <a:spLocks noGrp="1"/>
          </p:cNvSpPr>
          <p:nvPr>
            <p:ph type="ftr" sz="quarter" idx="11"/>
          </p:nvPr>
        </p:nvSpPr>
        <p:spPr>
          <a:xfrm>
            <a:off x="5249333" y="6356351"/>
            <a:ext cx="2904067" cy="365125"/>
          </a:xfrm>
        </p:spPr>
        <p:txBody>
          <a:bodyPr/>
          <a:lstStyle>
            <a:lvl1pPr>
              <a:defRPr/>
            </a:lvl1pPr>
          </a:lstStyle>
          <a:p>
            <a:pPr>
              <a:defRPr/>
            </a:pPr>
            <a:r>
              <a:rPr lang="en-US"/>
              <a:t>8/17/2025</a:t>
            </a:r>
          </a:p>
        </p:txBody>
      </p:sp>
      <p:sp>
        <p:nvSpPr>
          <p:cNvPr id="6" name="Slide Number Placeholder 5">
            <a:extLst>
              <a:ext uri="{FF2B5EF4-FFF2-40B4-BE49-F238E27FC236}">
                <a16:creationId xmlns:a16="http://schemas.microsoft.com/office/drawing/2014/main" id="{406C8DA4-AEB1-9209-3916-B72BE74D3843}"/>
              </a:ext>
            </a:extLst>
          </p:cNvPr>
          <p:cNvSpPr>
            <a:spLocks noGrp="1"/>
          </p:cNvSpPr>
          <p:nvPr>
            <p:ph type="sldNum" sz="quarter" idx="12"/>
          </p:nvPr>
        </p:nvSpPr>
        <p:spPr/>
        <p:txBody>
          <a:bodyPr/>
          <a:lstStyle>
            <a:lvl1pPr>
              <a:defRPr/>
            </a:lvl1pPr>
          </a:lstStyle>
          <a:p>
            <a:pPr>
              <a:defRPr/>
            </a:pPr>
            <a:fld id="{DCF9D7CB-0B4F-44B6-BB73-F128B45D99CA}" type="slidenum">
              <a:rPr lang="en-US"/>
              <a:pPr>
                <a:defRPr/>
              </a:pPr>
              <a:t>‹#›</a:t>
            </a:fld>
            <a:endParaRPr lang="en-US"/>
          </a:p>
        </p:txBody>
      </p:sp>
    </p:spTree>
    <p:extLst>
      <p:ext uri="{BB962C8B-B14F-4D97-AF65-F5344CB8AC3E}">
        <p14:creationId xmlns:p14="http://schemas.microsoft.com/office/powerpoint/2010/main" val="19748478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9835" y="457200"/>
            <a:ext cx="11056471" cy="609600"/>
          </a:xfrm>
          <a:solidFill>
            <a:srgbClr val="EED412"/>
          </a:solidFill>
          <a:ln w="38100">
            <a:solidFill>
              <a:schemeClr val="tx1"/>
            </a:solidFill>
          </a:ln>
        </p:spPr>
        <p:txBody>
          <a:bodyPr anchor="b"/>
          <a:lstStyle>
            <a:lvl1pPr>
              <a:defRPr sz="3200">
                <a:solidFill>
                  <a:schemeClr val="tx1"/>
                </a:solidFill>
              </a:defRPr>
            </a:lvl1pPr>
          </a:lstStyle>
          <a:p>
            <a:r>
              <a:rPr lang="en-US" dirty="0"/>
              <a:t>Click to edit Master title style</a:t>
            </a:r>
          </a:p>
        </p:txBody>
      </p:sp>
      <p:sp>
        <p:nvSpPr>
          <p:cNvPr id="3" name="Picture Placeholder 2"/>
          <p:cNvSpPr>
            <a:spLocks noGrp="1" noChangeAspect="1"/>
          </p:cNvSpPr>
          <p:nvPr>
            <p:ph type="pic" idx="1"/>
          </p:nvPr>
        </p:nvSpPr>
        <p:spPr>
          <a:xfrm>
            <a:off x="5183188" y="1147482"/>
            <a:ext cx="6172200" cy="452428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p:nvPr>
        </p:nvSpPr>
        <p:spPr>
          <a:xfrm>
            <a:off x="836612" y="1860176"/>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Footer Placeholder 4">
            <a:extLst>
              <a:ext uri="{FF2B5EF4-FFF2-40B4-BE49-F238E27FC236}">
                <a16:creationId xmlns:a16="http://schemas.microsoft.com/office/drawing/2014/main" id="{3E9F5C88-54FF-235D-AD09-720971E608FD}"/>
              </a:ext>
            </a:extLst>
          </p:cNvPr>
          <p:cNvSpPr>
            <a:spLocks noGrp="1"/>
          </p:cNvSpPr>
          <p:nvPr>
            <p:ph type="ftr" sz="quarter" idx="10"/>
          </p:nvPr>
        </p:nvSpPr>
        <p:spPr/>
        <p:txBody>
          <a:bodyPr/>
          <a:lstStyle>
            <a:lvl1pPr>
              <a:defRPr/>
            </a:lvl1pPr>
          </a:lstStyle>
          <a:p>
            <a:pPr>
              <a:defRPr/>
            </a:pPr>
            <a:r>
              <a:rPr lang="en-US"/>
              <a:t>(c)2024 Practical Safety Software Tools!   Version date: 12/23/24</a:t>
            </a:r>
          </a:p>
        </p:txBody>
      </p:sp>
      <p:sp>
        <p:nvSpPr>
          <p:cNvPr id="6" name="Slide Number Placeholder 5">
            <a:extLst>
              <a:ext uri="{FF2B5EF4-FFF2-40B4-BE49-F238E27FC236}">
                <a16:creationId xmlns:a16="http://schemas.microsoft.com/office/drawing/2014/main" id="{862DD0E7-CD08-0D01-95C4-C347698A32B9}"/>
              </a:ext>
            </a:extLst>
          </p:cNvPr>
          <p:cNvSpPr>
            <a:spLocks noGrp="1"/>
          </p:cNvSpPr>
          <p:nvPr>
            <p:ph type="sldNum" sz="quarter" idx="11"/>
          </p:nvPr>
        </p:nvSpPr>
        <p:spPr/>
        <p:txBody>
          <a:bodyPr/>
          <a:lstStyle>
            <a:lvl1pPr>
              <a:defRPr/>
            </a:lvl1pPr>
          </a:lstStyle>
          <a:p>
            <a:pPr>
              <a:defRPr/>
            </a:pPr>
            <a:fld id="{918D2FA6-99A9-4907-8F54-176AE0E5AA3D}" type="slidenum">
              <a:rPr lang="en-US" altLang="en-US"/>
              <a:pPr>
                <a:defRPr/>
              </a:pPr>
              <a:t>‹#›</a:t>
            </a:fld>
            <a:endParaRPr lang="en-US" altLang="en-US"/>
          </a:p>
        </p:txBody>
      </p:sp>
    </p:spTree>
    <p:extLst>
      <p:ext uri="{BB962C8B-B14F-4D97-AF65-F5344CB8AC3E}">
        <p14:creationId xmlns:p14="http://schemas.microsoft.com/office/powerpoint/2010/main" val="39199736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EED412"/>
          </a:solidFill>
          <a:ln w="38100">
            <a:solidFill>
              <a:schemeClr val="tx1"/>
            </a:solidFill>
          </a:ln>
        </p:spPr>
        <p:txBody>
          <a:bodyPr/>
          <a:lstStyle>
            <a:lvl1pPr>
              <a:defRPr>
                <a:solidFill>
                  <a:schemeClr val="tx1"/>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D28855AD-819F-84A6-E468-33DEA752516D}"/>
              </a:ext>
            </a:extLst>
          </p:cNvPr>
          <p:cNvSpPr>
            <a:spLocks noGrp="1"/>
          </p:cNvSpPr>
          <p:nvPr>
            <p:ph type="ftr" sz="quarter" idx="10"/>
          </p:nvPr>
        </p:nvSpPr>
        <p:spPr>
          <a:xfrm>
            <a:off x="1183218" y="6102351"/>
            <a:ext cx="7048500" cy="365125"/>
          </a:xfrm>
        </p:spPr>
        <p:txBody>
          <a:bodyPr/>
          <a:lstStyle>
            <a:lvl1pPr>
              <a:defRPr/>
            </a:lvl1pPr>
          </a:lstStyle>
          <a:p>
            <a:pPr>
              <a:defRPr/>
            </a:pPr>
            <a:r>
              <a:rPr lang="en-US"/>
              <a:t>(c)2024 Practical Safety Software Tools!   Version date: 12/23/24</a:t>
            </a:r>
          </a:p>
        </p:txBody>
      </p:sp>
      <p:sp>
        <p:nvSpPr>
          <p:cNvPr id="5" name="Slide Number Placeholder 5">
            <a:extLst>
              <a:ext uri="{FF2B5EF4-FFF2-40B4-BE49-F238E27FC236}">
                <a16:creationId xmlns:a16="http://schemas.microsoft.com/office/drawing/2014/main" id="{5B1E61C7-7E5B-F9EC-6C89-A6D5BC0BCDF2}"/>
              </a:ext>
            </a:extLst>
          </p:cNvPr>
          <p:cNvSpPr>
            <a:spLocks noGrp="1"/>
          </p:cNvSpPr>
          <p:nvPr>
            <p:ph type="sldNum" sz="quarter" idx="11"/>
          </p:nvPr>
        </p:nvSpPr>
        <p:spPr/>
        <p:txBody>
          <a:bodyPr/>
          <a:lstStyle>
            <a:lvl1pPr>
              <a:defRPr/>
            </a:lvl1pPr>
          </a:lstStyle>
          <a:p>
            <a:pPr>
              <a:defRPr/>
            </a:pPr>
            <a:fld id="{3E536B13-E4EE-44A7-B9D9-3581EF91F17F}" type="slidenum">
              <a:rPr lang="en-US" altLang="en-US"/>
              <a:pPr>
                <a:defRPr/>
              </a:pPr>
              <a:t>‹#›</a:t>
            </a:fld>
            <a:endParaRPr lang="en-US" altLang="en-US"/>
          </a:p>
        </p:txBody>
      </p:sp>
    </p:spTree>
    <p:extLst>
      <p:ext uri="{BB962C8B-B14F-4D97-AF65-F5344CB8AC3E}">
        <p14:creationId xmlns:p14="http://schemas.microsoft.com/office/powerpoint/2010/main" val="41226802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a:solidFill>
            <a:srgbClr val="EED412"/>
          </a:solidFill>
          <a:ln w="38100">
            <a:solidFill>
              <a:schemeClr val="tx1"/>
            </a:solidFill>
          </a:ln>
        </p:spPr>
        <p:txBody>
          <a:bodyPr vert="eaVert"/>
          <a:lstStyle>
            <a:lvl1pPr>
              <a:defRPr>
                <a:solidFill>
                  <a:schemeClr val="tx1"/>
                </a:solidFill>
              </a:defRPr>
            </a:lvl1pPr>
          </a:lstStyle>
          <a:p>
            <a:r>
              <a:rPr lang="en-US" dirty="0"/>
              <a:t>Click to edit Master title style</a:t>
            </a:r>
          </a:p>
        </p:txBody>
      </p:sp>
      <p:sp>
        <p:nvSpPr>
          <p:cNvPr id="3" name="Footer Placeholder 4">
            <a:extLst>
              <a:ext uri="{FF2B5EF4-FFF2-40B4-BE49-F238E27FC236}">
                <a16:creationId xmlns:a16="http://schemas.microsoft.com/office/drawing/2014/main" id="{7A2ECF39-05DA-1B6C-2E78-3D513E587081}"/>
              </a:ext>
            </a:extLst>
          </p:cNvPr>
          <p:cNvSpPr>
            <a:spLocks noGrp="1"/>
          </p:cNvSpPr>
          <p:nvPr>
            <p:ph type="ftr" sz="quarter" idx="10"/>
          </p:nvPr>
        </p:nvSpPr>
        <p:spPr/>
        <p:txBody>
          <a:bodyPr/>
          <a:lstStyle>
            <a:lvl1pPr>
              <a:defRPr/>
            </a:lvl1pPr>
          </a:lstStyle>
          <a:p>
            <a:pPr>
              <a:defRPr/>
            </a:pPr>
            <a:r>
              <a:rPr lang="en-US"/>
              <a:t>(c)2024 Practical Safety Software Tools!   Version date: 12/23/24</a:t>
            </a:r>
          </a:p>
        </p:txBody>
      </p:sp>
      <p:sp>
        <p:nvSpPr>
          <p:cNvPr id="4" name="Slide Number Placeholder 5">
            <a:extLst>
              <a:ext uri="{FF2B5EF4-FFF2-40B4-BE49-F238E27FC236}">
                <a16:creationId xmlns:a16="http://schemas.microsoft.com/office/drawing/2014/main" id="{9739F32E-47AD-89EB-363E-40263E6F1368}"/>
              </a:ext>
            </a:extLst>
          </p:cNvPr>
          <p:cNvSpPr>
            <a:spLocks noGrp="1"/>
          </p:cNvSpPr>
          <p:nvPr>
            <p:ph type="sldNum" sz="quarter" idx="11"/>
          </p:nvPr>
        </p:nvSpPr>
        <p:spPr/>
        <p:txBody>
          <a:bodyPr/>
          <a:lstStyle>
            <a:lvl1pPr>
              <a:defRPr/>
            </a:lvl1pPr>
          </a:lstStyle>
          <a:p>
            <a:pPr>
              <a:defRPr/>
            </a:pPr>
            <a:fld id="{26462130-1606-48CC-8E05-9D4D399E90AA}" type="slidenum">
              <a:rPr lang="en-US" altLang="en-US"/>
              <a:pPr>
                <a:defRPr/>
              </a:pPr>
              <a:t>‹#›</a:t>
            </a:fld>
            <a:endParaRPr lang="en-US" altLang="en-US"/>
          </a:p>
        </p:txBody>
      </p:sp>
    </p:spTree>
    <p:extLst>
      <p:ext uri="{BB962C8B-B14F-4D97-AF65-F5344CB8AC3E}">
        <p14:creationId xmlns:p14="http://schemas.microsoft.com/office/powerpoint/2010/main" val="35668328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18B64-D8ED-3386-9CED-CA24D0A247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3F042B-E82A-AE1A-BAB7-B087ECB80A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359C8F-C31E-D635-099E-45392C8BB8A9}"/>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5" name="Footer Placeholder 4">
            <a:extLst>
              <a:ext uri="{FF2B5EF4-FFF2-40B4-BE49-F238E27FC236}">
                <a16:creationId xmlns:a16="http://schemas.microsoft.com/office/drawing/2014/main" id="{0BAC61A1-DA11-A753-49C6-F22A26DE54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9F430D-7914-D57A-892B-958F8ECA8FD5}"/>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18285609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C6CAD-4DD2-DFDA-DF1F-1BB65070B2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EF73D5-2284-6BFA-6573-62C5060CA2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4F106B-752D-50D5-DED0-FCE53B2C31AC}"/>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5" name="Footer Placeholder 4">
            <a:extLst>
              <a:ext uri="{FF2B5EF4-FFF2-40B4-BE49-F238E27FC236}">
                <a16:creationId xmlns:a16="http://schemas.microsoft.com/office/drawing/2014/main" id="{63EDC085-7F6C-438A-E18C-6A90F719E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70EA5-F8FD-2FB1-70CE-6DF0736F4876}"/>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6027705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6CB71-A7FF-1F07-275A-080D4C2DE1D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6E0F35-9DCB-00D6-F7DC-23290C20F8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12C931-8A4A-61AC-C198-691DD03C71B4}"/>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5" name="Footer Placeholder 4">
            <a:extLst>
              <a:ext uri="{FF2B5EF4-FFF2-40B4-BE49-F238E27FC236}">
                <a16:creationId xmlns:a16="http://schemas.microsoft.com/office/drawing/2014/main" id="{F93C6A12-E73B-D20C-2AF1-6C02EF484A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6AFA5-6B82-3D19-C154-3BF103D66898}"/>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2609249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83E60-392D-5E13-20BF-E5C685F94C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0845AB-8109-0516-AFFE-9D937AD2BC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443410-9C96-5E43-A101-0A3DF0A2CD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15A67-55A9-A0DD-68E3-C46325C9D19D}"/>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6" name="Footer Placeholder 5">
            <a:extLst>
              <a:ext uri="{FF2B5EF4-FFF2-40B4-BE49-F238E27FC236}">
                <a16:creationId xmlns:a16="http://schemas.microsoft.com/office/drawing/2014/main" id="{4066A441-560E-1342-9D7E-90C75FD21E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FA5062-D6F9-8B83-079C-0F5418137408}"/>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17562200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DC2E-D127-F89B-3BC6-068EBFD85A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9059052-B2CE-08B6-BBE2-6828E564BA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2A1798-67DF-1CC5-6E4A-4125DC5497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7DDB77-34D8-CA48-79CF-C20B93163E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CC84C-B199-605B-F0FE-9515627ECB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71F870-0D11-EB2E-2C1B-C2B082DCE0B3}"/>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8" name="Footer Placeholder 7">
            <a:extLst>
              <a:ext uri="{FF2B5EF4-FFF2-40B4-BE49-F238E27FC236}">
                <a16:creationId xmlns:a16="http://schemas.microsoft.com/office/drawing/2014/main" id="{2915F757-FE8D-4FC5-0129-0D091D7D04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960239-8131-F38F-5834-10D7E8359B1C}"/>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3320200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E29D5-7F72-2BD5-C329-190D3C0CB4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2B620C-A64F-7B08-0428-1C7928912AAD}"/>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4" name="Footer Placeholder 3">
            <a:extLst>
              <a:ext uri="{FF2B5EF4-FFF2-40B4-BE49-F238E27FC236}">
                <a16:creationId xmlns:a16="http://schemas.microsoft.com/office/drawing/2014/main" id="{930470AD-1B33-4D82-7971-9BD00BDC58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9368C4-2C52-EEE3-CE63-6472A51E7AE3}"/>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6750378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5E8B51-1143-EB0C-31C9-44F0CCC81CAF}"/>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3" name="Footer Placeholder 2">
            <a:extLst>
              <a:ext uri="{FF2B5EF4-FFF2-40B4-BE49-F238E27FC236}">
                <a16:creationId xmlns:a16="http://schemas.microsoft.com/office/drawing/2014/main" id="{1E088D44-F8AB-724D-5741-2A8B225A5E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101120-DC6C-CEF3-B87F-02D6661F778C}"/>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3865586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68262E-1E0F-8F37-4295-E1ADF7B40378}"/>
              </a:ext>
            </a:extLst>
          </p:cNvPr>
          <p:cNvSpPr>
            <a:spLocks noGrp="1"/>
          </p:cNvSpPr>
          <p:nvPr>
            <p:ph type="dt" sz="half" idx="10"/>
          </p:nvPr>
        </p:nvSpPr>
        <p:spPr/>
        <p:txBody>
          <a:bodyPr/>
          <a:lstStyle>
            <a:lvl1pPr>
              <a:defRPr/>
            </a:lvl1pPr>
          </a:lstStyle>
          <a:p>
            <a:pPr>
              <a:defRPr/>
            </a:pPr>
            <a:fld id="{15ADF3FC-F8FF-4896-AFBA-48922EAC4C3C}" type="datetimeFigureOut">
              <a:rPr lang="en-US"/>
              <a:pPr>
                <a:defRPr/>
              </a:pPr>
              <a:t>9/17/2025</a:t>
            </a:fld>
            <a:endParaRPr lang="en-US"/>
          </a:p>
        </p:txBody>
      </p:sp>
      <p:sp>
        <p:nvSpPr>
          <p:cNvPr id="5" name="Footer Placeholder 4">
            <a:extLst>
              <a:ext uri="{FF2B5EF4-FFF2-40B4-BE49-F238E27FC236}">
                <a16:creationId xmlns:a16="http://schemas.microsoft.com/office/drawing/2014/main" id="{D8A1B7CE-84D1-C048-C0AB-701F0E61B77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059C21F-1C6B-1F59-A930-0E5C5FEDE200}"/>
              </a:ext>
            </a:extLst>
          </p:cNvPr>
          <p:cNvSpPr>
            <a:spLocks noGrp="1"/>
          </p:cNvSpPr>
          <p:nvPr>
            <p:ph type="sldNum" sz="quarter" idx="12"/>
          </p:nvPr>
        </p:nvSpPr>
        <p:spPr/>
        <p:txBody>
          <a:bodyPr/>
          <a:lstStyle>
            <a:lvl1pPr>
              <a:defRPr/>
            </a:lvl1pPr>
          </a:lstStyle>
          <a:p>
            <a:pPr>
              <a:defRPr/>
            </a:pPr>
            <a:fld id="{99E3C418-B49E-4427-92FD-CF4E8000773E}" type="slidenum">
              <a:rPr lang="en-US"/>
              <a:pPr>
                <a:defRPr/>
              </a:pPr>
              <a:t>‹#›</a:t>
            </a:fld>
            <a:endParaRPr lang="en-US"/>
          </a:p>
        </p:txBody>
      </p:sp>
    </p:spTree>
    <p:extLst>
      <p:ext uri="{BB962C8B-B14F-4D97-AF65-F5344CB8AC3E}">
        <p14:creationId xmlns:p14="http://schemas.microsoft.com/office/powerpoint/2010/main" val="1718286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DAD1D-65E0-FA87-1E32-517E7A8D7B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16384D-182F-FE31-E292-49BC6B44F8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BDD791-D5F2-B93B-D050-2F692ADAB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8AA83C-532E-061C-D918-B0E7477F7D87}"/>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6" name="Footer Placeholder 5">
            <a:extLst>
              <a:ext uri="{FF2B5EF4-FFF2-40B4-BE49-F238E27FC236}">
                <a16:creationId xmlns:a16="http://schemas.microsoft.com/office/drawing/2014/main" id="{A3FF5F4E-3ACA-F750-B8C8-FA006E2E37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6C3206-AE8C-4CAD-15F4-01BB6192B495}"/>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14623586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0AD80-EE1F-D955-3F2D-F3DD0C6A39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D39E12-5DC3-51D4-A3FD-8F3A75826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86E351E-3E2D-C8E9-3313-D56C6985B1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04305D-6082-B9E5-33F4-5D96F22EF1C9}"/>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6" name="Footer Placeholder 5">
            <a:extLst>
              <a:ext uri="{FF2B5EF4-FFF2-40B4-BE49-F238E27FC236}">
                <a16:creationId xmlns:a16="http://schemas.microsoft.com/office/drawing/2014/main" id="{2ADB0838-E491-9CF9-CD5F-202C08C11D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D860F9-B8F8-410F-4AD3-235469E0B5A1}"/>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711461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8C15F-BB87-EBD6-7315-CDAD17E009F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02D3C0-518C-FB1F-080A-EC0E4EF432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AA0E13-14EB-30A6-CA14-8B30094A57FD}"/>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5" name="Footer Placeholder 4">
            <a:extLst>
              <a:ext uri="{FF2B5EF4-FFF2-40B4-BE49-F238E27FC236}">
                <a16:creationId xmlns:a16="http://schemas.microsoft.com/office/drawing/2014/main" id="{0755DF16-7DAC-88FB-9870-218C09D324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B02062-AFAD-4230-1B41-D7931D9C7957}"/>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38417711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3A11BD-7134-0C4C-237E-03B043DCA9C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A76F00-9066-9E7F-D217-1D61E4C3B7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D5E41F-4511-9AD3-390E-37834C871253}"/>
              </a:ext>
            </a:extLst>
          </p:cNvPr>
          <p:cNvSpPr>
            <a:spLocks noGrp="1"/>
          </p:cNvSpPr>
          <p:nvPr>
            <p:ph type="dt" sz="half" idx="10"/>
          </p:nvPr>
        </p:nvSpPr>
        <p:spPr/>
        <p:txBody>
          <a:bodyPr/>
          <a:lstStyle/>
          <a:p>
            <a:fld id="{381FA903-CC40-4166-8139-83067E696A3E}" type="datetimeFigureOut">
              <a:rPr lang="en-US" smtClean="0"/>
              <a:t>9/17/2025</a:t>
            </a:fld>
            <a:endParaRPr lang="en-US"/>
          </a:p>
        </p:txBody>
      </p:sp>
      <p:sp>
        <p:nvSpPr>
          <p:cNvPr id="5" name="Footer Placeholder 4">
            <a:extLst>
              <a:ext uri="{FF2B5EF4-FFF2-40B4-BE49-F238E27FC236}">
                <a16:creationId xmlns:a16="http://schemas.microsoft.com/office/drawing/2014/main" id="{52AC589C-C0F0-FC73-E4AB-7E5955E2EB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15480-F836-6C0C-E359-CFFF7669F879}"/>
              </a:ext>
            </a:extLst>
          </p:cNvPr>
          <p:cNvSpPr>
            <a:spLocks noGrp="1"/>
          </p:cNvSpPr>
          <p:nvPr>
            <p:ph type="sldNum" sz="quarter" idx="12"/>
          </p:nvPr>
        </p:nvSpPr>
        <p:spPr/>
        <p:txBody>
          <a:bodyPr/>
          <a:lstStyle/>
          <a:p>
            <a:fld id="{9F8CAA23-36BF-4790-BDE6-F41E7E7DC291}" type="slidenum">
              <a:rPr lang="en-US" smtClean="0"/>
              <a:t>‹#›</a:t>
            </a:fld>
            <a:endParaRPr lang="en-US"/>
          </a:p>
        </p:txBody>
      </p:sp>
    </p:spTree>
    <p:extLst>
      <p:ext uri="{BB962C8B-B14F-4D97-AF65-F5344CB8AC3E}">
        <p14:creationId xmlns:p14="http://schemas.microsoft.com/office/powerpoint/2010/main" val="3645524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HC Tng">
    <p:spTree>
      <p:nvGrpSpPr>
        <p:cNvPr id="1" name=""/>
        <p:cNvGrpSpPr/>
        <p:nvPr/>
      </p:nvGrpSpPr>
      <p:grpSpPr>
        <a:xfrm>
          <a:off x="0" y="0"/>
          <a:ext cx="0" cy="0"/>
          <a:chOff x="0" y="0"/>
          <a:chExt cx="0" cy="0"/>
        </a:xfrm>
      </p:grpSpPr>
      <p:sp>
        <p:nvSpPr>
          <p:cNvPr id="4" name="TextBox 10">
            <a:extLst>
              <a:ext uri="{FF2B5EF4-FFF2-40B4-BE49-F238E27FC236}">
                <a16:creationId xmlns:a16="http://schemas.microsoft.com/office/drawing/2014/main" id="{E90D2A9E-BA52-E15A-E3BC-E0B9F0FA8035}"/>
              </a:ext>
            </a:extLst>
          </p:cNvPr>
          <p:cNvSpPr txBox="1">
            <a:spLocks noChangeArrowheads="1"/>
          </p:cNvSpPr>
          <p:nvPr userDrawn="1"/>
        </p:nvSpPr>
        <p:spPr bwMode="auto">
          <a:xfrm>
            <a:off x="1545167" y="6013451"/>
            <a:ext cx="7647517" cy="3079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1400" dirty="0"/>
              <a:t>©2024 Practical Safety Software Tools!       Version date: 9/17/2025</a:t>
            </a:r>
          </a:p>
        </p:txBody>
      </p:sp>
      <p:sp>
        <p:nvSpPr>
          <p:cNvPr id="2" name="Title 1"/>
          <p:cNvSpPr>
            <a:spLocks noGrp="1"/>
          </p:cNvSpPr>
          <p:nvPr>
            <p:ph type="title"/>
          </p:nvPr>
        </p:nvSpPr>
        <p:spPr>
          <a:solidFill>
            <a:srgbClr val="FFC000"/>
          </a:solidFill>
          <a:ln w="38100">
            <a:solidFill>
              <a:schemeClr val="tx1"/>
            </a:solidFill>
          </a:ln>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FA2D8607-6EC8-13EC-823D-8B16CB609782}"/>
              </a:ext>
            </a:extLst>
          </p:cNvPr>
          <p:cNvSpPr>
            <a:spLocks noGrp="1"/>
          </p:cNvSpPr>
          <p:nvPr>
            <p:ph type="sldNum" sz="quarter" idx="10"/>
          </p:nvPr>
        </p:nvSpPr>
        <p:spPr/>
        <p:txBody>
          <a:bodyPr/>
          <a:lstStyle>
            <a:lvl1pPr>
              <a:defRPr/>
            </a:lvl1pPr>
          </a:lstStyle>
          <a:p>
            <a:pPr>
              <a:defRPr/>
            </a:pPr>
            <a:fld id="{3DB9DBE0-8118-47E2-8953-4BD45E34DE4F}" type="slidenum">
              <a:rPr lang="en-US" altLang="en-US"/>
              <a:pPr>
                <a:defRPr/>
              </a:pPr>
              <a:t>‹#›</a:t>
            </a:fld>
            <a:endParaRPr lang="en-US" altLang="en-US"/>
          </a:p>
        </p:txBody>
      </p:sp>
    </p:spTree>
    <p:extLst>
      <p:ext uri="{BB962C8B-B14F-4D97-AF65-F5344CB8AC3E}">
        <p14:creationId xmlns:p14="http://schemas.microsoft.com/office/powerpoint/2010/main" val="3796618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EA57307-91B6-3F93-A918-E6081EEBB4A0}"/>
              </a:ext>
            </a:extLst>
          </p:cNvPr>
          <p:cNvSpPr>
            <a:spLocks noGrp="1"/>
          </p:cNvSpPr>
          <p:nvPr>
            <p:ph type="dt" sz="half" idx="10"/>
          </p:nvPr>
        </p:nvSpPr>
        <p:spPr/>
        <p:txBody>
          <a:bodyPr/>
          <a:lstStyle>
            <a:lvl1pPr>
              <a:defRPr/>
            </a:lvl1pPr>
          </a:lstStyle>
          <a:p>
            <a:pPr>
              <a:defRPr/>
            </a:pPr>
            <a:fld id="{1518C66D-5B71-406C-AA34-657977344232}" type="datetimeFigureOut">
              <a:rPr lang="en-US"/>
              <a:pPr>
                <a:defRPr/>
              </a:pPr>
              <a:t>9/17/2025</a:t>
            </a:fld>
            <a:endParaRPr lang="en-US"/>
          </a:p>
        </p:txBody>
      </p:sp>
      <p:sp>
        <p:nvSpPr>
          <p:cNvPr id="6" name="Footer Placeholder 4">
            <a:extLst>
              <a:ext uri="{FF2B5EF4-FFF2-40B4-BE49-F238E27FC236}">
                <a16:creationId xmlns:a16="http://schemas.microsoft.com/office/drawing/2014/main" id="{194569AC-8E99-C5B8-B112-90F3431707E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7F5CD66-0762-1849-F44A-D851B425C79B}"/>
              </a:ext>
            </a:extLst>
          </p:cNvPr>
          <p:cNvSpPr>
            <a:spLocks noGrp="1"/>
          </p:cNvSpPr>
          <p:nvPr>
            <p:ph type="sldNum" sz="quarter" idx="12"/>
          </p:nvPr>
        </p:nvSpPr>
        <p:spPr/>
        <p:txBody>
          <a:bodyPr/>
          <a:lstStyle>
            <a:lvl1pPr>
              <a:defRPr/>
            </a:lvl1pPr>
          </a:lstStyle>
          <a:p>
            <a:pPr>
              <a:defRPr/>
            </a:pPr>
            <a:fld id="{22551BA5-C140-42A9-B9E0-8142C8957A01}" type="slidenum">
              <a:rPr lang="en-US"/>
              <a:pPr>
                <a:defRPr/>
              </a:pPr>
              <a:t>‹#›</a:t>
            </a:fld>
            <a:endParaRPr lang="en-US"/>
          </a:p>
        </p:txBody>
      </p:sp>
    </p:spTree>
    <p:extLst>
      <p:ext uri="{BB962C8B-B14F-4D97-AF65-F5344CB8AC3E}">
        <p14:creationId xmlns:p14="http://schemas.microsoft.com/office/powerpoint/2010/main" val="278822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42CA6DC-26A2-2910-299C-1D46C36EBF57}"/>
              </a:ext>
            </a:extLst>
          </p:cNvPr>
          <p:cNvSpPr>
            <a:spLocks noGrp="1"/>
          </p:cNvSpPr>
          <p:nvPr>
            <p:ph type="dt" sz="half" idx="10"/>
          </p:nvPr>
        </p:nvSpPr>
        <p:spPr/>
        <p:txBody>
          <a:bodyPr/>
          <a:lstStyle>
            <a:lvl1pPr>
              <a:defRPr/>
            </a:lvl1pPr>
          </a:lstStyle>
          <a:p>
            <a:pPr>
              <a:defRPr/>
            </a:pPr>
            <a:fld id="{8505A055-EDDC-46C6-BD57-04FCDE65A44E}" type="datetimeFigureOut">
              <a:rPr lang="en-US"/>
              <a:pPr>
                <a:defRPr/>
              </a:pPr>
              <a:t>9/17/2025</a:t>
            </a:fld>
            <a:endParaRPr lang="en-US"/>
          </a:p>
        </p:txBody>
      </p:sp>
      <p:sp>
        <p:nvSpPr>
          <p:cNvPr id="8" name="Footer Placeholder 4">
            <a:extLst>
              <a:ext uri="{FF2B5EF4-FFF2-40B4-BE49-F238E27FC236}">
                <a16:creationId xmlns:a16="http://schemas.microsoft.com/office/drawing/2014/main" id="{14886421-4F77-603D-0E95-AFCC16BDE52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70512B0-CDFA-82A5-C3DD-17666B34C78B}"/>
              </a:ext>
            </a:extLst>
          </p:cNvPr>
          <p:cNvSpPr>
            <a:spLocks noGrp="1"/>
          </p:cNvSpPr>
          <p:nvPr>
            <p:ph type="sldNum" sz="quarter" idx="12"/>
          </p:nvPr>
        </p:nvSpPr>
        <p:spPr/>
        <p:txBody>
          <a:bodyPr/>
          <a:lstStyle>
            <a:lvl1pPr>
              <a:defRPr/>
            </a:lvl1pPr>
          </a:lstStyle>
          <a:p>
            <a:pPr>
              <a:defRPr/>
            </a:pPr>
            <a:fld id="{28C0A7AB-6646-4A47-8EDD-6C8C0C86297F}" type="slidenum">
              <a:rPr lang="en-US"/>
              <a:pPr>
                <a:defRPr/>
              </a:pPr>
              <a:t>‹#›</a:t>
            </a:fld>
            <a:endParaRPr lang="en-US"/>
          </a:p>
        </p:txBody>
      </p:sp>
    </p:spTree>
    <p:extLst>
      <p:ext uri="{BB962C8B-B14F-4D97-AF65-F5344CB8AC3E}">
        <p14:creationId xmlns:p14="http://schemas.microsoft.com/office/powerpoint/2010/main" val="933239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3246A53F-9387-606D-EAA3-08BCB09CDC36}"/>
              </a:ext>
            </a:extLst>
          </p:cNvPr>
          <p:cNvSpPr>
            <a:spLocks noGrp="1"/>
          </p:cNvSpPr>
          <p:nvPr>
            <p:ph type="dt" sz="half" idx="10"/>
          </p:nvPr>
        </p:nvSpPr>
        <p:spPr/>
        <p:txBody>
          <a:bodyPr/>
          <a:lstStyle>
            <a:lvl1pPr>
              <a:defRPr/>
            </a:lvl1pPr>
          </a:lstStyle>
          <a:p>
            <a:pPr>
              <a:defRPr/>
            </a:pPr>
            <a:fld id="{2A065030-91BA-41E0-BD29-58384E662978}" type="datetimeFigureOut">
              <a:rPr lang="en-US"/>
              <a:pPr>
                <a:defRPr/>
              </a:pPr>
              <a:t>9/17/2025</a:t>
            </a:fld>
            <a:endParaRPr lang="en-US"/>
          </a:p>
        </p:txBody>
      </p:sp>
      <p:sp>
        <p:nvSpPr>
          <p:cNvPr id="4" name="Footer Placeholder 4">
            <a:extLst>
              <a:ext uri="{FF2B5EF4-FFF2-40B4-BE49-F238E27FC236}">
                <a16:creationId xmlns:a16="http://schemas.microsoft.com/office/drawing/2014/main" id="{3D4B8AC3-D96D-EB06-0E2A-7B46E3E2799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FCD80DD-4B6D-CE92-58BB-7B960B2EEC07}"/>
              </a:ext>
            </a:extLst>
          </p:cNvPr>
          <p:cNvSpPr>
            <a:spLocks noGrp="1"/>
          </p:cNvSpPr>
          <p:nvPr>
            <p:ph type="sldNum" sz="quarter" idx="12"/>
          </p:nvPr>
        </p:nvSpPr>
        <p:spPr/>
        <p:txBody>
          <a:bodyPr/>
          <a:lstStyle>
            <a:lvl1pPr>
              <a:defRPr/>
            </a:lvl1pPr>
          </a:lstStyle>
          <a:p>
            <a:pPr>
              <a:defRPr/>
            </a:pPr>
            <a:fld id="{832D7F81-6113-44C1-A45C-2FF490E34D25}" type="slidenum">
              <a:rPr lang="en-US"/>
              <a:pPr>
                <a:defRPr/>
              </a:pPr>
              <a:t>‹#›</a:t>
            </a:fld>
            <a:endParaRPr lang="en-US"/>
          </a:p>
        </p:txBody>
      </p:sp>
    </p:spTree>
    <p:extLst>
      <p:ext uri="{BB962C8B-B14F-4D97-AF65-F5344CB8AC3E}">
        <p14:creationId xmlns:p14="http://schemas.microsoft.com/office/powerpoint/2010/main" val="3992115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0B77DF6-7CB4-EBDE-68E0-8E7866909A6E}"/>
              </a:ext>
            </a:extLst>
          </p:cNvPr>
          <p:cNvSpPr>
            <a:spLocks noGrp="1"/>
          </p:cNvSpPr>
          <p:nvPr>
            <p:ph type="dt" sz="half" idx="10"/>
          </p:nvPr>
        </p:nvSpPr>
        <p:spPr/>
        <p:txBody>
          <a:bodyPr/>
          <a:lstStyle>
            <a:lvl1pPr>
              <a:defRPr/>
            </a:lvl1pPr>
          </a:lstStyle>
          <a:p>
            <a:pPr>
              <a:defRPr/>
            </a:pPr>
            <a:fld id="{6F5E9C3B-4B98-45C4-8806-CD7132BCE37E}" type="datetimeFigureOut">
              <a:rPr lang="en-US"/>
              <a:pPr>
                <a:defRPr/>
              </a:pPr>
              <a:t>9/17/2025</a:t>
            </a:fld>
            <a:endParaRPr lang="en-US"/>
          </a:p>
        </p:txBody>
      </p:sp>
      <p:sp>
        <p:nvSpPr>
          <p:cNvPr id="3" name="Footer Placeholder 4">
            <a:extLst>
              <a:ext uri="{FF2B5EF4-FFF2-40B4-BE49-F238E27FC236}">
                <a16:creationId xmlns:a16="http://schemas.microsoft.com/office/drawing/2014/main" id="{7913C419-6DDA-540B-62C8-413672A92B7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E222CE5-22FF-5C9B-7D09-FC39BAD1D587}"/>
              </a:ext>
            </a:extLst>
          </p:cNvPr>
          <p:cNvSpPr>
            <a:spLocks noGrp="1"/>
          </p:cNvSpPr>
          <p:nvPr>
            <p:ph type="sldNum" sz="quarter" idx="12"/>
          </p:nvPr>
        </p:nvSpPr>
        <p:spPr/>
        <p:txBody>
          <a:bodyPr/>
          <a:lstStyle>
            <a:lvl1pPr>
              <a:defRPr/>
            </a:lvl1pPr>
          </a:lstStyle>
          <a:p>
            <a:pPr>
              <a:defRPr/>
            </a:pPr>
            <a:fld id="{C9B348FA-F3FC-4962-AFFE-B05716B08B5F}" type="slidenum">
              <a:rPr lang="en-US"/>
              <a:pPr>
                <a:defRPr/>
              </a:pPr>
              <a:t>‹#›</a:t>
            </a:fld>
            <a:endParaRPr lang="en-US"/>
          </a:p>
        </p:txBody>
      </p:sp>
    </p:spTree>
    <p:extLst>
      <p:ext uri="{BB962C8B-B14F-4D97-AF65-F5344CB8AC3E}">
        <p14:creationId xmlns:p14="http://schemas.microsoft.com/office/powerpoint/2010/main" val="2839267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D882F445-D684-A61A-18DE-4C905F622EB2}"/>
              </a:ext>
            </a:extLst>
          </p:cNvPr>
          <p:cNvSpPr>
            <a:spLocks noGrp="1"/>
          </p:cNvSpPr>
          <p:nvPr>
            <p:ph type="dt" sz="half" idx="10"/>
          </p:nvPr>
        </p:nvSpPr>
        <p:spPr/>
        <p:txBody>
          <a:bodyPr/>
          <a:lstStyle>
            <a:lvl1pPr>
              <a:defRPr/>
            </a:lvl1pPr>
          </a:lstStyle>
          <a:p>
            <a:pPr>
              <a:defRPr/>
            </a:pPr>
            <a:fld id="{2F72C28C-54EB-474F-8182-808D38BA4544}" type="datetimeFigureOut">
              <a:rPr lang="en-US"/>
              <a:pPr>
                <a:defRPr/>
              </a:pPr>
              <a:t>9/17/2025</a:t>
            </a:fld>
            <a:endParaRPr lang="en-US"/>
          </a:p>
        </p:txBody>
      </p:sp>
      <p:sp>
        <p:nvSpPr>
          <p:cNvPr id="6" name="Footer Placeholder 4">
            <a:extLst>
              <a:ext uri="{FF2B5EF4-FFF2-40B4-BE49-F238E27FC236}">
                <a16:creationId xmlns:a16="http://schemas.microsoft.com/office/drawing/2014/main" id="{EEE38338-EEC0-F376-6EB0-3DE8B4620C8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5FD7FA3-7DC6-DA7C-2891-0FB0F5C8E932}"/>
              </a:ext>
            </a:extLst>
          </p:cNvPr>
          <p:cNvSpPr>
            <a:spLocks noGrp="1"/>
          </p:cNvSpPr>
          <p:nvPr>
            <p:ph type="sldNum" sz="quarter" idx="12"/>
          </p:nvPr>
        </p:nvSpPr>
        <p:spPr/>
        <p:txBody>
          <a:bodyPr/>
          <a:lstStyle>
            <a:lvl1pPr>
              <a:defRPr/>
            </a:lvl1pPr>
          </a:lstStyle>
          <a:p>
            <a:pPr>
              <a:defRPr/>
            </a:pPr>
            <a:fld id="{CD58A52F-6551-433D-B717-A7B815EFFA71}" type="slidenum">
              <a:rPr lang="en-US"/>
              <a:pPr>
                <a:defRPr/>
              </a:pPr>
              <a:t>‹#›</a:t>
            </a:fld>
            <a:endParaRPr lang="en-US"/>
          </a:p>
        </p:txBody>
      </p:sp>
    </p:spTree>
    <p:extLst>
      <p:ext uri="{BB962C8B-B14F-4D97-AF65-F5344CB8AC3E}">
        <p14:creationId xmlns:p14="http://schemas.microsoft.com/office/powerpoint/2010/main" val="14816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21FC121F-8D13-63AE-4AAB-07818F716C68}"/>
              </a:ext>
            </a:extLst>
          </p:cNvPr>
          <p:cNvSpPr>
            <a:spLocks noGrp="1"/>
          </p:cNvSpPr>
          <p:nvPr>
            <p:ph type="dt" sz="half" idx="10"/>
          </p:nvPr>
        </p:nvSpPr>
        <p:spPr/>
        <p:txBody>
          <a:bodyPr/>
          <a:lstStyle>
            <a:lvl1pPr>
              <a:defRPr/>
            </a:lvl1pPr>
          </a:lstStyle>
          <a:p>
            <a:pPr>
              <a:defRPr/>
            </a:pPr>
            <a:fld id="{5C8E47C1-992A-4A7A-8AF5-7AEEEB0349C6}" type="datetimeFigureOut">
              <a:rPr lang="en-US"/>
              <a:pPr>
                <a:defRPr/>
              </a:pPr>
              <a:t>9/17/2025</a:t>
            </a:fld>
            <a:endParaRPr lang="en-US"/>
          </a:p>
        </p:txBody>
      </p:sp>
      <p:sp>
        <p:nvSpPr>
          <p:cNvPr id="6" name="Footer Placeholder 4">
            <a:extLst>
              <a:ext uri="{FF2B5EF4-FFF2-40B4-BE49-F238E27FC236}">
                <a16:creationId xmlns:a16="http://schemas.microsoft.com/office/drawing/2014/main" id="{64B4DBBF-294D-7BD3-7DD2-89E898BFDE7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82B06D0-FF0F-7612-0387-C7815C15534A}"/>
              </a:ext>
            </a:extLst>
          </p:cNvPr>
          <p:cNvSpPr>
            <a:spLocks noGrp="1"/>
          </p:cNvSpPr>
          <p:nvPr>
            <p:ph type="sldNum" sz="quarter" idx="12"/>
          </p:nvPr>
        </p:nvSpPr>
        <p:spPr/>
        <p:txBody>
          <a:bodyPr/>
          <a:lstStyle>
            <a:lvl1pPr>
              <a:defRPr/>
            </a:lvl1pPr>
          </a:lstStyle>
          <a:p>
            <a:pPr>
              <a:defRPr/>
            </a:pPr>
            <a:fld id="{3673C8D7-DBE0-48DA-AFB3-ABB7144F1A08}" type="slidenum">
              <a:rPr lang="en-US"/>
              <a:pPr>
                <a:defRPr/>
              </a:pPr>
              <a:t>‹#›</a:t>
            </a:fld>
            <a:endParaRPr lang="en-US"/>
          </a:p>
        </p:txBody>
      </p:sp>
    </p:spTree>
    <p:extLst>
      <p:ext uri="{BB962C8B-B14F-4D97-AF65-F5344CB8AC3E}">
        <p14:creationId xmlns:p14="http://schemas.microsoft.com/office/powerpoint/2010/main" val="3788008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8A8C00F9-BEC8-E87A-4846-027F3078D208}"/>
              </a:ext>
            </a:extLst>
          </p:cNvPr>
          <p:cNvSpPr>
            <a:spLocks noGrp="1" noChangeArrowheads="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17C3B39F-4CDB-36FE-AEC9-1D47987D89B0}"/>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8409A31-A173-4BB9-A18D-B40F665A53C1}"/>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CCC5B9F-2BCC-41DE-B3B0-ADACD786793C}" type="datetimeFigureOut">
              <a:rPr lang="en-US"/>
              <a:pPr>
                <a:defRPr/>
              </a:pPr>
              <a:t>9/17/2025</a:t>
            </a:fld>
            <a:endParaRPr lang="en-US"/>
          </a:p>
        </p:txBody>
      </p:sp>
      <p:sp>
        <p:nvSpPr>
          <p:cNvPr id="5" name="Footer Placeholder 4">
            <a:extLst>
              <a:ext uri="{FF2B5EF4-FFF2-40B4-BE49-F238E27FC236}">
                <a16:creationId xmlns:a16="http://schemas.microsoft.com/office/drawing/2014/main" id="{38C20BD7-3DF4-A29A-2215-5B1CBF28715B}"/>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E13FE90D-B717-39B6-5A33-6849E7B5DD60}"/>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B2C75C3-9D47-455A-834D-B2866F7B2E15}" type="slidenum">
              <a:rPr lang="en-US"/>
              <a:pPr>
                <a:defRPr/>
              </a:pPr>
              <a:t>‹#›</a:t>
            </a:fld>
            <a:endParaRPr lang="en-US"/>
          </a:p>
        </p:txBody>
      </p:sp>
    </p:spTree>
    <p:extLst>
      <p:ext uri="{BB962C8B-B14F-4D97-AF65-F5344CB8AC3E}">
        <p14:creationId xmlns:p14="http://schemas.microsoft.com/office/powerpoint/2010/main" val="26594856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55B894D-0F66-B99A-FB34-82B4D930AC1A}"/>
              </a:ext>
            </a:extLst>
          </p:cNvPr>
          <p:cNvSpPr>
            <a:spLocks noGrp="1" noChangeArrowheads="1"/>
          </p:cNvSpPr>
          <p:nvPr>
            <p:ph type="title"/>
          </p:nvPr>
        </p:nvSpPr>
        <p:spPr bwMode="auto">
          <a:xfrm>
            <a:off x="461433" y="334963"/>
            <a:ext cx="11271251" cy="709612"/>
          </a:xfrm>
          <a:prstGeom prst="rect">
            <a:avLst/>
          </a:prstGeom>
          <a:solidFill>
            <a:srgbClr val="EED412"/>
          </a:solidFill>
          <a:ln w="38100">
            <a:solidFill>
              <a:schemeClr val="tx1"/>
            </a:solid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D4F6531-05DD-3969-D10B-88101F906202}"/>
              </a:ext>
            </a:extLst>
          </p:cNvPr>
          <p:cNvSpPr>
            <a:spLocks noGrp="1"/>
          </p:cNvSpPr>
          <p:nvPr>
            <p:ph type="body" idx="1"/>
          </p:nvPr>
        </p:nvSpPr>
        <p:spPr bwMode="auto">
          <a:xfrm>
            <a:off x="635000" y="1208088"/>
            <a:ext cx="10896600" cy="439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a:extLst>
              <a:ext uri="{FF2B5EF4-FFF2-40B4-BE49-F238E27FC236}">
                <a16:creationId xmlns:a16="http://schemas.microsoft.com/office/drawing/2014/main" id="{F873C2B1-DB70-3EF7-DEA7-E8B1D59F45BA}"/>
              </a:ext>
            </a:extLst>
          </p:cNvPr>
          <p:cNvSpPr>
            <a:spLocks noGrp="1"/>
          </p:cNvSpPr>
          <p:nvPr>
            <p:ph type="ftr" sz="quarter" idx="3"/>
          </p:nvPr>
        </p:nvSpPr>
        <p:spPr>
          <a:xfrm>
            <a:off x="635000" y="6102351"/>
            <a:ext cx="7596717"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n-US"/>
              <a:t>(c)2024 Practical Safety Software Tools!   Version date: 12/23/24</a:t>
            </a:r>
          </a:p>
        </p:txBody>
      </p:sp>
      <p:sp>
        <p:nvSpPr>
          <p:cNvPr id="6" name="Slide Number Placeholder 5">
            <a:extLst>
              <a:ext uri="{FF2B5EF4-FFF2-40B4-BE49-F238E27FC236}">
                <a16:creationId xmlns:a16="http://schemas.microsoft.com/office/drawing/2014/main" id="{857C311D-BC69-73C0-F323-3A6F5F8192F6}"/>
              </a:ext>
            </a:extLst>
          </p:cNvPr>
          <p:cNvSpPr>
            <a:spLocks noGrp="1"/>
          </p:cNvSpPr>
          <p:nvPr>
            <p:ph type="sldNum" sz="quarter" idx="4"/>
          </p:nvPr>
        </p:nvSpPr>
        <p:spPr>
          <a:xfrm>
            <a:off x="8610600" y="6102351"/>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E6DEFA7E-98E3-47F0-B4BA-7ED5C0E7F970}" type="slidenum">
              <a:rPr lang="en-US" altLang="en-US"/>
              <a:pPr>
                <a:defRPr/>
              </a:pPr>
              <a:t>‹#›</a:t>
            </a:fld>
            <a:endParaRPr lang="en-US" altLang="en-US"/>
          </a:p>
        </p:txBody>
      </p:sp>
      <p:sp>
        <p:nvSpPr>
          <p:cNvPr id="7" name="Title Placeholder 1">
            <a:extLst>
              <a:ext uri="{FF2B5EF4-FFF2-40B4-BE49-F238E27FC236}">
                <a16:creationId xmlns:a16="http://schemas.microsoft.com/office/drawing/2014/main" id="{2800F861-FDC9-9FB3-C8DA-41CA11AB5E93}"/>
              </a:ext>
            </a:extLst>
          </p:cNvPr>
          <p:cNvSpPr txBox="1">
            <a:spLocks/>
          </p:cNvSpPr>
          <p:nvPr userDrawn="1"/>
        </p:nvSpPr>
        <p:spPr>
          <a:xfrm>
            <a:off x="461433" y="1044575"/>
            <a:ext cx="11271251" cy="46038"/>
          </a:xfrm>
          <a:prstGeom prst="rect">
            <a:avLst/>
          </a:prstGeom>
          <a:solidFill>
            <a:schemeClr val="accent5">
              <a:lumMod val="60000"/>
              <a:lumOff val="40000"/>
            </a:schemeClr>
          </a:solidFill>
        </p:spPr>
        <p:txBody>
          <a:bodyPr lIns="68580" tIns="34290" rIns="68580" bIns="34290" anchor="ctr">
            <a:normAutofit fontScale="25000" lnSpcReduction="20000"/>
          </a:bodyPr>
          <a:lstStyle>
            <a:lvl1pPr algn="ctr" defTabSz="914400" rtl="0" eaLnBrk="1" latinLnBrk="0" hangingPunct="1">
              <a:lnSpc>
                <a:spcPct val="90000"/>
              </a:lnSpc>
              <a:spcBef>
                <a:spcPct val="0"/>
              </a:spcBef>
              <a:buNone/>
              <a:defRPr sz="2800" kern="1200" baseline="0">
                <a:solidFill>
                  <a:schemeClr val="bg1"/>
                </a:solidFill>
                <a:latin typeface="+mj-lt"/>
                <a:ea typeface="+mj-ea"/>
                <a:cs typeface="+mj-cs"/>
              </a:defRPr>
            </a:lvl1pPr>
          </a:lstStyle>
          <a:p>
            <a:pPr fontAlgn="auto">
              <a:spcAft>
                <a:spcPts val="0"/>
              </a:spcAft>
              <a:defRPr/>
            </a:pPr>
            <a:endParaRPr lang="en-US" sz="2100" dirty="0"/>
          </a:p>
        </p:txBody>
      </p:sp>
      <p:cxnSp>
        <p:nvCxnSpPr>
          <p:cNvPr id="8" name="Straight Connector 7">
            <a:extLst>
              <a:ext uri="{FF2B5EF4-FFF2-40B4-BE49-F238E27FC236}">
                <a16:creationId xmlns:a16="http://schemas.microsoft.com/office/drawing/2014/main" id="{225AB3E8-863E-2597-9F85-18A2A20CF280}"/>
              </a:ext>
            </a:extLst>
          </p:cNvPr>
          <p:cNvCxnSpPr/>
          <p:nvPr userDrawn="1"/>
        </p:nvCxnSpPr>
        <p:spPr>
          <a:xfrm>
            <a:off x="838200" y="5749925"/>
            <a:ext cx="10515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2DC223C0-54C9-2FD6-B600-608444DD94E5}"/>
              </a:ext>
            </a:extLst>
          </p:cNvPr>
          <p:cNvSpPr/>
          <p:nvPr userDrawn="1"/>
        </p:nvSpPr>
        <p:spPr>
          <a:xfrm>
            <a:off x="461433" y="338138"/>
            <a:ext cx="11271251" cy="612616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fontAlgn="auto" hangingPunct="1">
              <a:spcBef>
                <a:spcPts val="0"/>
              </a:spcBef>
              <a:spcAft>
                <a:spcPts val="0"/>
              </a:spcAft>
              <a:defRPr/>
            </a:pPr>
            <a:endParaRPr lang="en-US" sz="1350"/>
          </a:p>
        </p:txBody>
      </p:sp>
      <p:pic>
        <p:nvPicPr>
          <p:cNvPr id="1033" name="Picture 8">
            <a:extLst>
              <a:ext uri="{FF2B5EF4-FFF2-40B4-BE49-F238E27FC236}">
                <a16:creationId xmlns:a16="http://schemas.microsoft.com/office/drawing/2014/main" id="{C0FCFAE0-2216-68F0-5615-F5B85834616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21785" y="5994400"/>
            <a:ext cx="732367"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742546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dt="0"/>
  <p:txStyles>
    <p:titleStyle>
      <a:lvl1pPr algn="l" rtl="0" eaLnBrk="0" fontAlgn="base" hangingPunct="0">
        <a:lnSpc>
          <a:spcPct val="90000"/>
        </a:lnSpc>
        <a:spcBef>
          <a:spcPct val="0"/>
        </a:spcBef>
        <a:spcAft>
          <a:spcPct val="0"/>
        </a:spcAft>
        <a:defRPr sz="32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200" b="1">
          <a:solidFill>
            <a:schemeClr val="bg1"/>
          </a:solidFill>
          <a:latin typeface="Calibri Light" charset="0"/>
        </a:defRPr>
      </a:lvl2pPr>
      <a:lvl3pPr algn="l" rtl="0" eaLnBrk="0" fontAlgn="base" hangingPunct="0">
        <a:lnSpc>
          <a:spcPct val="90000"/>
        </a:lnSpc>
        <a:spcBef>
          <a:spcPct val="0"/>
        </a:spcBef>
        <a:spcAft>
          <a:spcPct val="0"/>
        </a:spcAft>
        <a:defRPr sz="3200" b="1">
          <a:solidFill>
            <a:schemeClr val="bg1"/>
          </a:solidFill>
          <a:latin typeface="Calibri Light" charset="0"/>
        </a:defRPr>
      </a:lvl3pPr>
      <a:lvl4pPr algn="l" rtl="0" eaLnBrk="0" fontAlgn="base" hangingPunct="0">
        <a:lnSpc>
          <a:spcPct val="90000"/>
        </a:lnSpc>
        <a:spcBef>
          <a:spcPct val="0"/>
        </a:spcBef>
        <a:spcAft>
          <a:spcPct val="0"/>
        </a:spcAft>
        <a:defRPr sz="3200" b="1">
          <a:solidFill>
            <a:schemeClr val="bg1"/>
          </a:solidFill>
          <a:latin typeface="Calibri Light" charset="0"/>
        </a:defRPr>
      </a:lvl4pPr>
      <a:lvl5pPr algn="l" rtl="0" eaLnBrk="0" fontAlgn="base" hangingPunct="0">
        <a:lnSpc>
          <a:spcPct val="90000"/>
        </a:lnSpc>
        <a:spcBef>
          <a:spcPct val="0"/>
        </a:spcBef>
        <a:spcAft>
          <a:spcPct val="0"/>
        </a:spcAft>
        <a:defRPr sz="3200" b="1">
          <a:solidFill>
            <a:schemeClr val="bg1"/>
          </a:solidFill>
          <a:latin typeface="Calibri Light" charset="0"/>
        </a:defRPr>
      </a:lvl5pPr>
      <a:lvl6pPr marL="457200" algn="l" rtl="0" fontAlgn="base">
        <a:lnSpc>
          <a:spcPct val="90000"/>
        </a:lnSpc>
        <a:spcBef>
          <a:spcPct val="0"/>
        </a:spcBef>
        <a:spcAft>
          <a:spcPct val="0"/>
        </a:spcAft>
        <a:defRPr sz="3200" b="1">
          <a:solidFill>
            <a:schemeClr val="bg1"/>
          </a:solidFill>
          <a:latin typeface="Calibri Light" charset="0"/>
        </a:defRPr>
      </a:lvl6pPr>
      <a:lvl7pPr marL="914400" algn="l" rtl="0" fontAlgn="base">
        <a:lnSpc>
          <a:spcPct val="90000"/>
        </a:lnSpc>
        <a:spcBef>
          <a:spcPct val="0"/>
        </a:spcBef>
        <a:spcAft>
          <a:spcPct val="0"/>
        </a:spcAft>
        <a:defRPr sz="3200" b="1">
          <a:solidFill>
            <a:schemeClr val="bg1"/>
          </a:solidFill>
          <a:latin typeface="Calibri Light" charset="0"/>
        </a:defRPr>
      </a:lvl7pPr>
      <a:lvl8pPr marL="1371600" algn="l" rtl="0" fontAlgn="base">
        <a:lnSpc>
          <a:spcPct val="90000"/>
        </a:lnSpc>
        <a:spcBef>
          <a:spcPct val="0"/>
        </a:spcBef>
        <a:spcAft>
          <a:spcPct val="0"/>
        </a:spcAft>
        <a:defRPr sz="3200" b="1">
          <a:solidFill>
            <a:schemeClr val="bg1"/>
          </a:solidFill>
          <a:latin typeface="Calibri Light" charset="0"/>
        </a:defRPr>
      </a:lvl8pPr>
      <a:lvl9pPr marL="1828800" algn="l" rtl="0" fontAlgn="base">
        <a:lnSpc>
          <a:spcPct val="90000"/>
        </a:lnSpc>
        <a:spcBef>
          <a:spcPct val="0"/>
        </a:spcBef>
        <a:spcAft>
          <a:spcPct val="0"/>
        </a:spcAft>
        <a:defRPr sz="3200" b="1">
          <a:solidFill>
            <a:schemeClr val="bg1"/>
          </a:solidFill>
          <a:latin typeface="Calibri Light"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2CD52B-86D4-1094-E997-FE35A82F8A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93B15D-CB25-5506-835C-6ED5CF4C26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791152-52EE-583B-17B3-A103755E37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FA903-CC40-4166-8139-83067E696A3E}" type="datetimeFigureOut">
              <a:rPr lang="en-US" smtClean="0"/>
              <a:t>9/17/2025</a:t>
            </a:fld>
            <a:endParaRPr lang="en-US"/>
          </a:p>
        </p:txBody>
      </p:sp>
      <p:sp>
        <p:nvSpPr>
          <p:cNvPr id="5" name="Footer Placeholder 4">
            <a:extLst>
              <a:ext uri="{FF2B5EF4-FFF2-40B4-BE49-F238E27FC236}">
                <a16:creationId xmlns:a16="http://schemas.microsoft.com/office/drawing/2014/main" id="{5B906AEA-ABA7-A00E-7A8C-34D21B89F0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E70F85-4809-1099-EFBD-05A6A55346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CAA23-36BF-4790-BDE6-F41E7E7DC291}" type="slidenum">
              <a:rPr lang="en-US" smtClean="0"/>
              <a:t>‹#›</a:t>
            </a:fld>
            <a:endParaRPr lang="en-US"/>
          </a:p>
        </p:txBody>
      </p:sp>
    </p:spTree>
    <p:extLst>
      <p:ext uri="{BB962C8B-B14F-4D97-AF65-F5344CB8AC3E}">
        <p14:creationId xmlns:p14="http://schemas.microsoft.com/office/powerpoint/2010/main" val="235055878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https://www.osha.gov/laws-regs/regulations/standardnumber/1910/1910.1020" TargetMode="Externa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8.png"/><Relationship Id="rId4" Type="http://schemas.openxmlformats.org/officeDocument/2006/relationships/image" Target="../media/image10.png"/><Relationship Id="rId9" Type="http://schemas.openxmlformats.org/officeDocument/2006/relationships/image" Target="../media/image15.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hyperlink" Target="mailto:cih@psahs.com" TargetMode="Externa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6C6D1B9-9AB5-BB79-F548-F93C3A88AB56}"/>
              </a:ext>
            </a:extLst>
          </p:cNvPr>
          <p:cNvSpPr/>
          <p:nvPr/>
        </p:nvSpPr>
        <p:spPr>
          <a:xfrm>
            <a:off x="554636" y="839449"/>
            <a:ext cx="4717452" cy="46548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defRPr/>
            </a:pPr>
            <a:endParaRPr lang="en-US" sz="1350">
              <a:solidFill>
                <a:prstClr val="white"/>
              </a:solidFill>
              <a:latin typeface="Calibri" panose="020F0502020204030204"/>
            </a:endParaRPr>
          </a:p>
        </p:txBody>
      </p:sp>
      <p:sp>
        <p:nvSpPr>
          <p:cNvPr id="13315" name="Rectangle 9">
            <a:extLst>
              <a:ext uri="{FF2B5EF4-FFF2-40B4-BE49-F238E27FC236}">
                <a16:creationId xmlns:a16="http://schemas.microsoft.com/office/drawing/2014/main" id="{0A0439EE-218B-623B-B1E2-01E9C5721E84}"/>
              </a:ext>
            </a:extLst>
          </p:cNvPr>
          <p:cNvSpPr>
            <a:spLocks noChangeArrowheads="1"/>
          </p:cNvSpPr>
          <p:nvPr/>
        </p:nvSpPr>
        <p:spPr bwMode="auto">
          <a:xfrm>
            <a:off x="5277241" y="309562"/>
            <a:ext cx="5076825" cy="62388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fontAlgn="base">
              <a:lnSpc>
                <a:spcPct val="100000"/>
              </a:lnSpc>
              <a:spcBef>
                <a:spcPct val="0"/>
              </a:spcBef>
              <a:spcAft>
                <a:spcPct val="0"/>
              </a:spcAft>
              <a:buNone/>
            </a:pPr>
            <a:endParaRPr lang="en-US" altLang="en-US" sz="1300">
              <a:solidFill>
                <a:srgbClr val="FFFFFF"/>
              </a:solidFill>
            </a:endParaRPr>
          </a:p>
        </p:txBody>
      </p:sp>
      <p:sp>
        <p:nvSpPr>
          <p:cNvPr id="13316" name="TextBox 10">
            <a:extLst>
              <a:ext uri="{FF2B5EF4-FFF2-40B4-BE49-F238E27FC236}">
                <a16:creationId xmlns:a16="http://schemas.microsoft.com/office/drawing/2014/main" id="{0571C8D4-6EEC-F99F-D27B-B980E4399C09}"/>
              </a:ext>
            </a:extLst>
          </p:cNvPr>
          <p:cNvSpPr txBox="1">
            <a:spLocks noChangeArrowheads="1"/>
          </p:cNvSpPr>
          <p:nvPr/>
        </p:nvSpPr>
        <p:spPr bwMode="auto">
          <a:xfrm>
            <a:off x="5495925" y="1103313"/>
            <a:ext cx="38481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r>
              <a:rPr lang="en-US" altLang="en-US" b="1" dirty="0">
                <a:solidFill>
                  <a:prstClr val="white"/>
                </a:solidFill>
              </a:rPr>
              <a:t>Hazard Communication and Enforcement Insights</a:t>
            </a:r>
          </a:p>
        </p:txBody>
      </p:sp>
      <p:sp>
        <p:nvSpPr>
          <p:cNvPr id="13318" name="Slide Number Placeholder 3">
            <a:extLst>
              <a:ext uri="{FF2B5EF4-FFF2-40B4-BE49-F238E27FC236}">
                <a16:creationId xmlns:a16="http://schemas.microsoft.com/office/drawing/2014/main" id="{A52A4078-4AC6-6133-978B-AF9CEBBF4DD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fld id="{B412FC46-8119-45F0-B70D-DACC9E8C3E6A}" type="slidenum">
              <a:rPr lang="en-US" altLang="en-US" sz="1200">
                <a:solidFill>
                  <a:srgbClr val="898989"/>
                </a:solidFill>
              </a:rPr>
              <a:pPr eaLnBrk="0" fontAlgn="base" hangingPunct="0">
                <a:lnSpc>
                  <a:spcPct val="100000"/>
                </a:lnSpc>
                <a:spcBef>
                  <a:spcPct val="0"/>
                </a:spcBef>
                <a:spcAft>
                  <a:spcPct val="0"/>
                </a:spcAft>
                <a:buNone/>
              </a:pPr>
              <a:t>1</a:t>
            </a:fld>
            <a:endParaRPr lang="en-US" altLang="en-US" sz="1200">
              <a:solidFill>
                <a:srgbClr val="898989"/>
              </a:solidFill>
            </a:endParaRPr>
          </a:p>
        </p:txBody>
      </p:sp>
      <p:sp>
        <p:nvSpPr>
          <p:cNvPr id="13320" name="TextBox 12">
            <a:extLst>
              <a:ext uri="{FF2B5EF4-FFF2-40B4-BE49-F238E27FC236}">
                <a16:creationId xmlns:a16="http://schemas.microsoft.com/office/drawing/2014/main" id="{63762609-F77D-B859-5D71-E56EBDCA4003}"/>
              </a:ext>
            </a:extLst>
          </p:cNvPr>
          <p:cNvSpPr txBox="1">
            <a:spLocks noChangeArrowheads="1"/>
          </p:cNvSpPr>
          <p:nvPr/>
        </p:nvSpPr>
        <p:spPr bwMode="auto">
          <a:xfrm>
            <a:off x="5394326" y="3840164"/>
            <a:ext cx="4645024"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r>
              <a:rPr lang="en-US" altLang="en-US" sz="2000" dirty="0">
                <a:solidFill>
                  <a:prstClr val="white"/>
                </a:solidFill>
              </a:rPr>
              <a:t> Susen Trail, CIH</a:t>
            </a:r>
          </a:p>
          <a:p>
            <a:pPr fontAlgn="base">
              <a:lnSpc>
                <a:spcPct val="100000"/>
              </a:lnSpc>
              <a:spcBef>
                <a:spcPct val="0"/>
              </a:spcBef>
              <a:spcAft>
                <a:spcPct val="0"/>
              </a:spcAft>
              <a:buNone/>
            </a:pPr>
            <a:endParaRPr lang="en-US" altLang="en-US" sz="2000" dirty="0">
              <a:solidFill>
                <a:prstClr val="white"/>
              </a:solidFill>
            </a:endParaRPr>
          </a:p>
          <a:p>
            <a:pPr fontAlgn="base">
              <a:lnSpc>
                <a:spcPct val="100000"/>
              </a:lnSpc>
              <a:spcBef>
                <a:spcPct val="0"/>
              </a:spcBef>
              <a:spcAft>
                <a:spcPct val="0"/>
              </a:spcAft>
              <a:buNone/>
            </a:pPr>
            <a:r>
              <a:rPr lang="en-US" altLang="en-US" sz="2000" dirty="0">
                <a:solidFill>
                  <a:prstClr val="white"/>
                </a:solidFill>
              </a:rPr>
              <a:t>Practical Safety and Health Solutions</a:t>
            </a:r>
          </a:p>
          <a:p>
            <a:pPr fontAlgn="base">
              <a:lnSpc>
                <a:spcPct val="100000"/>
              </a:lnSpc>
              <a:spcBef>
                <a:spcPct val="0"/>
              </a:spcBef>
              <a:spcAft>
                <a:spcPct val="0"/>
              </a:spcAft>
              <a:buNone/>
            </a:pPr>
            <a:endParaRPr lang="en-US" altLang="en-US" sz="2000" dirty="0">
              <a:solidFill>
                <a:prstClr val="white"/>
              </a:solidFill>
            </a:endParaRPr>
          </a:p>
        </p:txBody>
      </p:sp>
      <p:pic>
        <p:nvPicPr>
          <p:cNvPr id="13321" name="Picture 2" descr="ASSP Nicolet Chapter Logo">
            <a:extLst>
              <a:ext uri="{FF2B5EF4-FFF2-40B4-BE49-F238E27FC236}">
                <a16:creationId xmlns:a16="http://schemas.microsoft.com/office/drawing/2014/main" id="{322250F8-7003-26F3-D5E9-C618E4991F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942" y="1875307"/>
            <a:ext cx="4462065" cy="122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84D85-14F3-0E9A-0809-F759F89E7904}"/>
              </a:ext>
            </a:extLst>
          </p:cNvPr>
          <p:cNvSpPr>
            <a:spLocks noGrp="1"/>
          </p:cNvSpPr>
          <p:nvPr>
            <p:ph type="title"/>
          </p:nvPr>
        </p:nvSpPr>
        <p:spPr/>
        <p:txBody>
          <a:bodyPr/>
          <a:lstStyle/>
          <a:p>
            <a:r>
              <a:rPr lang="en-US" dirty="0"/>
              <a:t>Visual Indicators of Poor Chemical Management</a:t>
            </a:r>
          </a:p>
        </p:txBody>
      </p:sp>
      <p:sp>
        <p:nvSpPr>
          <p:cNvPr id="3" name="Content Placeholder 2">
            <a:extLst>
              <a:ext uri="{FF2B5EF4-FFF2-40B4-BE49-F238E27FC236}">
                <a16:creationId xmlns:a16="http://schemas.microsoft.com/office/drawing/2014/main" id="{F73F1A78-2924-48C8-B6BB-942509872178}"/>
              </a:ext>
            </a:extLst>
          </p:cNvPr>
          <p:cNvSpPr>
            <a:spLocks noGrp="1"/>
          </p:cNvSpPr>
          <p:nvPr>
            <p:ph idx="1"/>
          </p:nvPr>
        </p:nvSpPr>
        <p:spPr>
          <a:xfrm>
            <a:off x="647700" y="1590473"/>
            <a:ext cx="10896600" cy="4394200"/>
          </a:xfrm>
        </p:spPr>
        <p:txBody>
          <a:bodyPr/>
          <a:lstStyle/>
          <a:p>
            <a:pPr marL="514350" indent="-514350">
              <a:buFont typeface="+mj-lt"/>
              <a:buAutoNum type="arabicPeriod"/>
            </a:pPr>
            <a:r>
              <a:rPr lang="en-US" dirty="0"/>
              <a:t>Incompatible chemicals stored side by side on workbenches, on the production floor, in corrosive and flammable chemical cabinets, and in the Chemical Storage Room.</a:t>
            </a:r>
          </a:p>
          <a:p>
            <a:pPr marL="514350" indent="-514350">
              <a:buFont typeface="+mj-lt"/>
              <a:buAutoNum type="arabicPeriod"/>
            </a:pPr>
            <a:r>
              <a:rPr lang="en-US" dirty="0"/>
              <a:t>Lack of organized chemical storage in the workplace or storage room.</a:t>
            </a:r>
          </a:p>
          <a:p>
            <a:pPr marL="514350" indent="-514350">
              <a:buFont typeface="+mj-lt"/>
              <a:buAutoNum type="arabicPeriod"/>
            </a:pPr>
            <a:r>
              <a:rPr lang="en-US" dirty="0"/>
              <a:t>Ancient chemicals, infrequently or no longer used, pushed to the back of the shelf.</a:t>
            </a:r>
          </a:p>
          <a:p>
            <a:pPr marL="514350" indent="-514350">
              <a:buFont typeface="+mj-lt"/>
              <a:buAutoNum type="arabicPeriod"/>
            </a:pPr>
            <a:r>
              <a:rPr lang="en-US" dirty="0"/>
              <a:t>Failure to place the most recently opened chemical X container </a:t>
            </a:r>
            <a:r>
              <a:rPr lang="en-US" u="sng" dirty="0"/>
              <a:t>last</a:t>
            </a:r>
            <a:r>
              <a:rPr lang="en-US" dirty="0"/>
              <a:t> so older opened containers are used first</a:t>
            </a:r>
          </a:p>
          <a:p>
            <a:pPr marL="514350" indent="-514350">
              <a:buFont typeface="+mj-lt"/>
              <a:buAutoNum type="arabicPeriod"/>
            </a:pPr>
            <a:endParaRPr lang="en-US" dirty="0"/>
          </a:p>
        </p:txBody>
      </p:sp>
      <p:sp>
        <p:nvSpPr>
          <p:cNvPr id="4" name="Slide Number Placeholder 3">
            <a:extLst>
              <a:ext uri="{FF2B5EF4-FFF2-40B4-BE49-F238E27FC236}">
                <a16:creationId xmlns:a16="http://schemas.microsoft.com/office/drawing/2014/main" id="{37DD44E2-9925-7067-80E4-F848F1B2CB4C}"/>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757807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71DED-0FC0-9746-7F83-EDC8632790B9}"/>
              </a:ext>
            </a:extLst>
          </p:cNvPr>
          <p:cNvSpPr>
            <a:spLocks noGrp="1"/>
          </p:cNvSpPr>
          <p:nvPr>
            <p:ph type="title"/>
          </p:nvPr>
        </p:nvSpPr>
        <p:spPr>
          <a:ln>
            <a:solidFill>
              <a:schemeClr val="tx2"/>
            </a:solidFill>
          </a:ln>
        </p:spPr>
        <p:txBody>
          <a:bodyPr/>
          <a:lstStyle/>
          <a:p>
            <a:r>
              <a:rPr lang="en-US" dirty="0"/>
              <a:t>Documentation problems</a:t>
            </a:r>
          </a:p>
        </p:txBody>
      </p:sp>
      <p:sp>
        <p:nvSpPr>
          <p:cNvPr id="3" name="Content Placeholder 2">
            <a:extLst>
              <a:ext uri="{FF2B5EF4-FFF2-40B4-BE49-F238E27FC236}">
                <a16:creationId xmlns:a16="http://schemas.microsoft.com/office/drawing/2014/main" id="{8C291828-1CEE-7AA9-0189-3229E38AA88F}"/>
              </a:ext>
            </a:extLst>
          </p:cNvPr>
          <p:cNvSpPr>
            <a:spLocks noGrp="1"/>
          </p:cNvSpPr>
          <p:nvPr>
            <p:ph idx="1"/>
          </p:nvPr>
        </p:nvSpPr>
        <p:spPr>
          <a:xfrm>
            <a:off x="618067" y="1495955"/>
            <a:ext cx="10955866" cy="4394200"/>
          </a:xfrm>
        </p:spPr>
        <p:txBody>
          <a:bodyPr/>
          <a:lstStyle/>
          <a:p>
            <a:r>
              <a:rPr lang="en-US" dirty="0"/>
              <a:t>Inventory:</a:t>
            </a:r>
          </a:p>
          <a:p>
            <a:pPr lvl="1"/>
            <a:r>
              <a:rPr lang="en-US" sz="2800" dirty="0"/>
              <a:t>Can’t find it</a:t>
            </a:r>
          </a:p>
          <a:p>
            <a:pPr lvl="1"/>
            <a:r>
              <a:rPr lang="en-US" sz="2800" dirty="0"/>
              <a:t>Didn’t know it was required</a:t>
            </a:r>
          </a:p>
          <a:p>
            <a:pPr lvl="1"/>
            <a:r>
              <a:rPr lang="en-US" sz="2800" dirty="0"/>
              <a:t>Has names of recently added chemicals scribbled in along the sides</a:t>
            </a:r>
          </a:p>
          <a:p>
            <a:pPr lvl="1"/>
            <a:r>
              <a:rPr lang="en-US" sz="2800" dirty="0"/>
              <a:t>The guy who was maintaining it doesn’t work here anymore</a:t>
            </a:r>
          </a:p>
          <a:p>
            <a:endParaRPr lang="en-US" sz="1000" dirty="0"/>
          </a:p>
          <a:p>
            <a:r>
              <a:rPr lang="en-US" dirty="0"/>
              <a:t>No training documentation and employees say they weren’t trained</a:t>
            </a:r>
          </a:p>
          <a:p>
            <a:endParaRPr lang="en-US" sz="1000" dirty="0"/>
          </a:p>
          <a:p>
            <a:r>
              <a:rPr lang="en-US" dirty="0"/>
              <a:t>No revision date on the Hazard Communication Program</a:t>
            </a:r>
          </a:p>
          <a:p>
            <a:endParaRPr lang="en-US" dirty="0"/>
          </a:p>
        </p:txBody>
      </p:sp>
      <p:sp>
        <p:nvSpPr>
          <p:cNvPr id="4" name="Slide Number Placeholder 3">
            <a:extLst>
              <a:ext uri="{FF2B5EF4-FFF2-40B4-BE49-F238E27FC236}">
                <a16:creationId xmlns:a16="http://schemas.microsoft.com/office/drawing/2014/main" id="{B93CE054-1248-6886-F8CF-C267AA05A501}"/>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11</a:t>
            </a:fld>
            <a:endParaRPr lang="en-US" altLang="en-US">
              <a:latin typeface="Calibri" panose="020F0502020204030204" pitchFamily="34" charset="0"/>
            </a:endParaRPr>
          </a:p>
        </p:txBody>
      </p:sp>
    </p:spTree>
    <p:extLst>
      <p:ext uri="{BB962C8B-B14F-4D97-AF65-F5344CB8AC3E}">
        <p14:creationId xmlns:p14="http://schemas.microsoft.com/office/powerpoint/2010/main" val="3702081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3B245-9100-E041-526A-B2D576D0F80B}"/>
              </a:ext>
            </a:extLst>
          </p:cNvPr>
          <p:cNvSpPr>
            <a:spLocks noGrp="1"/>
          </p:cNvSpPr>
          <p:nvPr>
            <p:ph type="title"/>
          </p:nvPr>
        </p:nvSpPr>
        <p:spPr/>
        <p:txBody>
          <a:bodyPr/>
          <a:lstStyle/>
          <a:p>
            <a:r>
              <a:rPr lang="en-US" dirty="0"/>
              <a:t>Documentation Problems, cont.</a:t>
            </a:r>
          </a:p>
        </p:txBody>
      </p:sp>
      <p:sp>
        <p:nvSpPr>
          <p:cNvPr id="3" name="Content Placeholder 2">
            <a:extLst>
              <a:ext uri="{FF2B5EF4-FFF2-40B4-BE49-F238E27FC236}">
                <a16:creationId xmlns:a16="http://schemas.microsoft.com/office/drawing/2014/main" id="{2CDEBC2A-EF0A-E485-E4EB-7945158A394F}"/>
              </a:ext>
            </a:extLst>
          </p:cNvPr>
          <p:cNvSpPr>
            <a:spLocks noGrp="1"/>
          </p:cNvSpPr>
          <p:nvPr>
            <p:ph idx="1"/>
          </p:nvPr>
        </p:nvSpPr>
        <p:spPr/>
        <p:txBody>
          <a:bodyPr/>
          <a:lstStyle/>
          <a:p>
            <a:endParaRPr lang="en-US" dirty="0"/>
          </a:p>
          <a:p>
            <a:r>
              <a:rPr lang="en-US" dirty="0"/>
              <a:t>SDS book with dusty SDS stuffed in it waiting to be put in order</a:t>
            </a:r>
          </a:p>
          <a:p>
            <a:endParaRPr lang="en-US" sz="1000" dirty="0"/>
          </a:p>
          <a:p>
            <a:r>
              <a:rPr lang="en-US" dirty="0"/>
              <a:t>Employees cannot tell you where SDS are kept</a:t>
            </a:r>
          </a:p>
          <a:p>
            <a:endParaRPr lang="en-US" sz="1000" dirty="0"/>
          </a:p>
          <a:p>
            <a:r>
              <a:rPr lang="en-US" dirty="0"/>
              <a:t>Employee tells you where the book of SDS is kept but didn’t know the system had gone digital about 5 years before</a:t>
            </a:r>
          </a:p>
          <a:p>
            <a:endParaRPr lang="en-US" sz="1000" dirty="0"/>
          </a:p>
          <a:p>
            <a:r>
              <a:rPr lang="en-US" dirty="0"/>
              <a:t>Employee can’t find the SDS for the chemical they’re using in the book or digital file</a:t>
            </a:r>
          </a:p>
        </p:txBody>
      </p:sp>
      <p:sp>
        <p:nvSpPr>
          <p:cNvPr id="4" name="Slide Number Placeholder 3">
            <a:extLst>
              <a:ext uri="{FF2B5EF4-FFF2-40B4-BE49-F238E27FC236}">
                <a16:creationId xmlns:a16="http://schemas.microsoft.com/office/drawing/2014/main" id="{92A8DFBB-52FD-E288-0F2A-61A9C7704B3B}"/>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12</a:t>
            </a:fld>
            <a:endParaRPr lang="en-US" altLang="en-US">
              <a:latin typeface="Calibri" panose="020F0502020204030204" pitchFamily="34" charset="0"/>
            </a:endParaRPr>
          </a:p>
        </p:txBody>
      </p:sp>
    </p:spTree>
    <p:extLst>
      <p:ext uri="{BB962C8B-B14F-4D97-AF65-F5344CB8AC3E}">
        <p14:creationId xmlns:p14="http://schemas.microsoft.com/office/powerpoint/2010/main" val="2264127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955BC870-9CE9-EF34-62F7-80D7B8AF005F}"/>
              </a:ext>
            </a:extLst>
          </p:cNvPr>
          <p:cNvSpPr>
            <a:spLocks noGrp="1" noChangeArrowheads="1"/>
          </p:cNvSpPr>
          <p:nvPr>
            <p:ph type="title"/>
          </p:nvPr>
        </p:nvSpPr>
        <p:spPr/>
        <p:txBody>
          <a:bodyPr/>
          <a:lstStyle/>
          <a:p>
            <a:r>
              <a:rPr lang="en-US" altLang="en-US"/>
              <a:t>More Clues from the Walk Through</a:t>
            </a:r>
          </a:p>
        </p:txBody>
      </p:sp>
      <p:sp>
        <p:nvSpPr>
          <p:cNvPr id="25603" name="Content Placeholder 2">
            <a:extLst>
              <a:ext uri="{FF2B5EF4-FFF2-40B4-BE49-F238E27FC236}">
                <a16:creationId xmlns:a16="http://schemas.microsoft.com/office/drawing/2014/main" id="{A52E092D-957D-3FED-44F3-648255EC7763}"/>
              </a:ext>
            </a:extLst>
          </p:cNvPr>
          <p:cNvSpPr>
            <a:spLocks noGrp="1"/>
          </p:cNvSpPr>
          <p:nvPr>
            <p:ph idx="1"/>
          </p:nvPr>
        </p:nvSpPr>
        <p:spPr>
          <a:xfrm>
            <a:off x="592667" y="1376363"/>
            <a:ext cx="10955866" cy="4394200"/>
          </a:xfrm>
        </p:spPr>
        <p:txBody>
          <a:bodyPr/>
          <a:lstStyle/>
          <a:p>
            <a:endParaRPr lang="en-US" altLang="en-US" dirty="0"/>
          </a:p>
          <a:p>
            <a:r>
              <a:rPr lang="en-US" altLang="en-US" dirty="0"/>
              <a:t>Open containers on workbenches</a:t>
            </a:r>
          </a:p>
          <a:p>
            <a:endParaRPr lang="en-US" altLang="en-US" dirty="0"/>
          </a:p>
          <a:p>
            <a:r>
              <a:rPr lang="en-US" altLang="en-US" dirty="0"/>
              <a:t>Open paint containers left in corners to dry so the solids and can be thrown away</a:t>
            </a:r>
          </a:p>
          <a:p>
            <a:endParaRPr lang="en-US" altLang="en-US" dirty="0"/>
          </a:p>
          <a:p>
            <a:r>
              <a:rPr lang="en-US" altLang="en-US" dirty="0"/>
              <a:t>‘Empty’ chemical containers thrown in the trash without care for compatibility or contribution to air contamination</a:t>
            </a:r>
          </a:p>
          <a:p>
            <a:endParaRPr lang="en-US" altLang="en-US" dirty="0"/>
          </a:p>
          <a:p>
            <a:endParaRPr lang="en-US" altLang="en-US" dirty="0"/>
          </a:p>
        </p:txBody>
      </p:sp>
      <p:sp>
        <p:nvSpPr>
          <p:cNvPr id="25604" name="Slide Number Placeholder 3">
            <a:extLst>
              <a:ext uri="{FF2B5EF4-FFF2-40B4-BE49-F238E27FC236}">
                <a16:creationId xmlns:a16="http://schemas.microsoft.com/office/drawing/2014/main" id="{FA4DCEA3-8A6F-6606-115E-B2BA1CBC94E8}"/>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F2BFB9A-81F6-4F1A-BC22-155F3C55F497}" type="slidenum">
              <a:rPr lang="en-US" altLang="en-US">
                <a:solidFill>
                  <a:srgbClr val="898989"/>
                </a:solidFill>
              </a:rPr>
              <a:pPr fontAlgn="base">
                <a:spcBef>
                  <a:spcPct val="0"/>
                </a:spcBef>
                <a:spcAft>
                  <a:spcPct val="0"/>
                </a:spcAft>
              </a:pPr>
              <a:t>13</a:t>
            </a:fld>
            <a:endParaRPr lang="en-US" altLang="en-US">
              <a:solidFill>
                <a:srgbClr val="898989"/>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98C62E-D051-2E71-2801-E78404F76BBC}"/>
              </a:ext>
            </a:extLst>
          </p:cNvPr>
          <p:cNvSpPr>
            <a:spLocks noGrp="1"/>
          </p:cNvSpPr>
          <p:nvPr>
            <p:ph type="title"/>
          </p:nvPr>
        </p:nvSpPr>
        <p:spPr>
          <a:xfrm>
            <a:off x="831852" y="1709740"/>
            <a:ext cx="10515600" cy="2341561"/>
          </a:xfrm>
          <a:solidFill>
            <a:srgbClr val="FFC000"/>
          </a:solidFill>
          <a:ln>
            <a:solidFill>
              <a:schemeClr val="tx2"/>
            </a:solidFill>
          </a:ln>
        </p:spPr>
        <p:txBody>
          <a:bodyPr/>
          <a:lstStyle/>
          <a:p>
            <a:r>
              <a:rPr lang="en-US" dirty="0"/>
              <a:t>The Written Program</a:t>
            </a:r>
          </a:p>
        </p:txBody>
      </p:sp>
      <p:sp>
        <p:nvSpPr>
          <p:cNvPr id="6" name="Text Placeholder 5">
            <a:extLst>
              <a:ext uri="{FF2B5EF4-FFF2-40B4-BE49-F238E27FC236}">
                <a16:creationId xmlns:a16="http://schemas.microsoft.com/office/drawing/2014/main" id="{EABD9EA6-4789-4A9B-EB02-090C33AD575D}"/>
              </a:ext>
            </a:extLst>
          </p:cNvPr>
          <p:cNvSpPr>
            <a:spLocks noGrp="1"/>
          </p:cNvSpPr>
          <p:nvPr>
            <p:ph type="body" idx="1"/>
          </p:nvPr>
        </p:nvSpPr>
        <p:spPr/>
        <p:txBody>
          <a:bodyPr/>
          <a:lstStyle/>
          <a:p>
            <a:r>
              <a:rPr lang="en-US" dirty="0"/>
              <a:t>You can’t implement what you don’t describe.</a:t>
            </a:r>
          </a:p>
        </p:txBody>
      </p:sp>
      <p:sp>
        <p:nvSpPr>
          <p:cNvPr id="4" name="Slide Number Placeholder 3">
            <a:extLst>
              <a:ext uri="{FF2B5EF4-FFF2-40B4-BE49-F238E27FC236}">
                <a16:creationId xmlns:a16="http://schemas.microsoft.com/office/drawing/2014/main" id="{C7FE39A9-B0FC-A2C5-654C-D84D4D4F5D2D}"/>
              </a:ext>
            </a:extLst>
          </p:cNvPr>
          <p:cNvSpPr>
            <a:spLocks noGrp="1"/>
          </p:cNvSpPr>
          <p:nvPr>
            <p:ph type="sldNum" sz="quarter" idx="11"/>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14</a:t>
            </a:fld>
            <a:endParaRPr lang="en-US" altLang="en-US">
              <a:latin typeface="Calibri" panose="020F0502020204030204" pitchFamily="34" charset="0"/>
            </a:endParaRPr>
          </a:p>
        </p:txBody>
      </p:sp>
    </p:spTree>
    <p:extLst>
      <p:ext uri="{BB962C8B-B14F-4D97-AF65-F5344CB8AC3E}">
        <p14:creationId xmlns:p14="http://schemas.microsoft.com/office/powerpoint/2010/main" val="1400839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6498E83-8E9D-4AE8-B22F-85D1A46BCCFB}"/>
              </a:ext>
            </a:extLst>
          </p:cNvPr>
          <p:cNvSpPr>
            <a:spLocks noGrp="1"/>
          </p:cNvSpPr>
          <p:nvPr>
            <p:ph type="title"/>
          </p:nvPr>
        </p:nvSpPr>
        <p:spPr>
          <a:solidFill>
            <a:srgbClr val="FFC000"/>
          </a:solidFill>
        </p:spPr>
        <p:txBody>
          <a:bodyPr/>
          <a:lstStyle/>
          <a:p>
            <a:r>
              <a:rPr lang="en-US" dirty="0"/>
              <a:t>Written Program Red Flags</a:t>
            </a:r>
          </a:p>
        </p:txBody>
      </p:sp>
      <p:sp>
        <p:nvSpPr>
          <p:cNvPr id="4" name="Footer Placeholder 3">
            <a:extLst>
              <a:ext uri="{FF2B5EF4-FFF2-40B4-BE49-F238E27FC236}">
                <a16:creationId xmlns:a16="http://schemas.microsoft.com/office/drawing/2014/main" id="{97BEF434-A7F5-7D3D-FCCB-C2A60F32CFD2}"/>
              </a:ext>
            </a:extLst>
          </p:cNvPr>
          <p:cNvSpPr>
            <a:spLocks noGrp="1"/>
          </p:cNvSpPr>
          <p:nvPr>
            <p:ph type="ftr" sz="quarter" idx="10"/>
          </p:nvPr>
        </p:nvSpPr>
        <p:spPr/>
        <p:txBody>
          <a:bodyPr/>
          <a:lstStyle/>
          <a:p>
            <a:pPr>
              <a:defRPr/>
            </a:pPr>
            <a:r>
              <a:rPr lang="en-US">
                <a:solidFill>
                  <a:prstClr val="black">
                    <a:tint val="75000"/>
                  </a:prstClr>
                </a:solidFill>
                <a:latin typeface="Calibri" panose="020F0502020204030204"/>
              </a:rPr>
              <a:t>(c)2024 Practical Safety Software Tools!   Version date: 12/23/24</a:t>
            </a:r>
          </a:p>
        </p:txBody>
      </p:sp>
      <p:sp>
        <p:nvSpPr>
          <p:cNvPr id="5" name="Slide Number Placeholder 4">
            <a:extLst>
              <a:ext uri="{FF2B5EF4-FFF2-40B4-BE49-F238E27FC236}">
                <a16:creationId xmlns:a16="http://schemas.microsoft.com/office/drawing/2014/main" id="{B1F76DA2-4CA7-46E5-2DA5-A868C2A23F8F}"/>
              </a:ext>
            </a:extLst>
          </p:cNvPr>
          <p:cNvSpPr>
            <a:spLocks noGrp="1"/>
          </p:cNvSpPr>
          <p:nvPr>
            <p:ph type="sldNum" sz="quarter" idx="11"/>
          </p:nvPr>
        </p:nvSpPr>
        <p:spPr/>
        <p:txBody>
          <a:bodyPr/>
          <a:lstStyle/>
          <a:p>
            <a:pPr fontAlgn="base">
              <a:spcBef>
                <a:spcPct val="0"/>
              </a:spcBef>
              <a:spcAft>
                <a:spcPct val="0"/>
              </a:spcAft>
              <a:defRPr/>
            </a:pPr>
            <a:fld id="{C37C183E-FC6C-4C23-982E-79C94539AB39}" type="slidenum">
              <a:rPr lang="en-US" altLang="en-US">
                <a:latin typeface="Calibri" panose="020F0502020204030204" pitchFamily="34" charset="0"/>
              </a:rPr>
              <a:pPr fontAlgn="base">
                <a:spcBef>
                  <a:spcPct val="0"/>
                </a:spcBef>
                <a:spcAft>
                  <a:spcPct val="0"/>
                </a:spcAft>
                <a:defRPr/>
              </a:pPr>
              <a:t>15</a:t>
            </a:fld>
            <a:endParaRPr lang="en-US" altLang="en-US">
              <a:latin typeface="Calibri" panose="020F0502020204030204" pitchFamily="34" charset="0"/>
            </a:endParaRPr>
          </a:p>
        </p:txBody>
      </p:sp>
      <p:sp>
        <p:nvSpPr>
          <p:cNvPr id="6" name="Title 1">
            <a:extLst>
              <a:ext uri="{FF2B5EF4-FFF2-40B4-BE49-F238E27FC236}">
                <a16:creationId xmlns:a16="http://schemas.microsoft.com/office/drawing/2014/main" id="{E7015F85-9ABC-1581-2C8F-61685B162B9D}"/>
              </a:ext>
            </a:extLst>
          </p:cNvPr>
          <p:cNvSpPr txBox="1">
            <a:spLocks noChangeArrowheads="1"/>
          </p:cNvSpPr>
          <p:nvPr/>
        </p:nvSpPr>
        <p:spPr>
          <a:xfrm>
            <a:off x="1870075" y="334963"/>
            <a:ext cx="8453438" cy="709612"/>
          </a:xfrm>
          <a:prstGeom prst="rect">
            <a:avLst/>
          </a:prstGeom>
        </p:spPr>
        <p:txBody>
          <a:bodyPr/>
          <a:lstStyle>
            <a:lvl1pPr algn="l" rtl="0" eaLnBrk="0" fontAlgn="base" hangingPunct="0">
              <a:lnSpc>
                <a:spcPct val="90000"/>
              </a:lnSpc>
              <a:spcBef>
                <a:spcPct val="0"/>
              </a:spcBef>
              <a:spcAft>
                <a:spcPct val="0"/>
              </a:spcAft>
              <a:defRPr sz="32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200" b="1">
                <a:solidFill>
                  <a:schemeClr val="bg1"/>
                </a:solidFill>
                <a:latin typeface="Calibri Light" charset="0"/>
              </a:defRPr>
            </a:lvl2pPr>
            <a:lvl3pPr algn="l" rtl="0" eaLnBrk="0" fontAlgn="base" hangingPunct="0">
              <a:lnSpc>
                <a:spcPct val="90000"/>
              </a:lnSpc>
              <a:spcBef>
                <a:spcPct val="0"/>
              </a:spcBef>
              <a:spcAft>
                <a:spcPct val="0"/>
              </a:spcAft>
              <a:defRPr sz="3200" b="1">
                <a:solidFill>
                  <a:schemeClr val="bg1"/>
                </a:solidFill>
                <a:latin typeface="Calibri Light" charset="0"/>
              </a:defRPr>
            </a:lvl3pPr>
            <a:lvl4pPr algn="l" rtl="0" eaLnBrk="0" fontAlgn="base" hangingPunct="0">
              <a:lnSpc>
                <a:spcPct val="90000"/>
              </a:lnSpc>
              <a:spcBef>
                <a:spcPct val="0"/>
              </a:spcBef>
              <a:spcAft>
                <a:spcPct val="0"/>
              </a:spcAft>
              <a:defRPr sz="3200" b="1">
                <a:solidFill>
                  <a:schemeClr val="bg1"/>
                </a:solidFill>
                <a:latin typeface="Calibri Light" charset="0"/>
              </a:defRPr>
            </a:lvl4pPr>
            <a:lvl5pPr algn="l" rtl="0" eaLnBrk="0" fontAlgn="base" hangingPunct="0">
              <a:lnSpc>
                <a:spcPct val="90000"/>
              </a:lnSpc>
              <a:spcBef>
                <a:spcPct val="0"/>
              </a:spcBef>
              <a:spcAft>
                <a:spcPct val="0"/>
              </a:spcAft>
              <a:defRPr sz="3200" b="1">
                <a:solidFill>
                  <a:schemeClr val="bg1"/>
                </a:solidFill>
                <a:latin typeface="Calibri Light" charset="0"/>
              </a:defRPr>
            </a:lvl5pPr>
            <a:lvl6pPr marL="457200" algn="l" rtl="0" fontAlgn="base">
              <a:lnSpc>
                <a:spcPct val="90000"/>
              </a:lnSpc>
              <a:spcBef>
                <a:spcPct val="0"/>
              </a:spcBef>
              <a:spcAft>
                <a:spcPct val="0"/>
              </a:spcAft>
              <a:defRPr sz="3200" b="1">
                <a:solidFill>
                  <a:schemeClr val="bg1"/>
                </a:solidFill>
                <a:latin typeface="Calibri Light" charset="0"/>
              </a:defRPr>
            </a:lvl6pPr>
            <a:lvl7pPr marL="914400" algn="l" rtl="0" fontAlgn="base">
              <a:lnSpc>
                <a:spcPct val="90000"/>
              </a:lnSpc>
              <a:spcBef>
                <a:spcPct val="0"/>
              </a:spcBef>
              <a:spcAft>
                <a:spcPct val="0"/>
              </a:spcAft>
              <a:defRPr sz="3200" b="1">
                <a:solidFill>
                  <a:schemeClr val="bg1"/>
                </a:solidFill>
                <a:latin typeface="Calibri Light" charset="0"/>
              </a:defRPr>
            </a:lvl7pPr>
            <a:lvl8pPr marL="1371600" algn="l" rtl="0" fontAlgn="base">
              <a:lnSpc>
                <a:spcPct val="90000"/>
              </a:lnSpc>
              <a:spcBef>
                <a:spcPct val="0"/>
              </a:spcBef>
              <a:spcAft>
                <a:spcPct val="0"/>
              </a:spcAft>
              <a:defRPr sz="3200" b="1">
                <a:solidFill>
                  <a:schemeClr val="bg1"/>
                </a:solidFill>
                <a:latin typeface="Calibri Light" charset="0"/>
              </a:defRPr>
            </a:lvl8pPr>
            <a:lvl9pPr marL="1828800" algn="l" rtl="0" fontAlgn="base">
              <a:lnSpc>
                <a:spcPct val="90000"/>
              </a:lnSpc>
              <a:spcBef>
                <a:spcPct val="0"/>
              </a:spcBef>
              <a:spcAft>
                <a:spcPct val="0"/>
              </a:spcAft>
              <a:defRPr sz="3200" b="1">
                <a:solidFill>
                  <a:schemeClr val="bg1"/>
                </a:solidFill>
                <a:latin typeface="Calibri Light" charset="0"/>
              </a:defRPr>
            </a:lvl9pPr>
          </a:lstStyle>
          <a:p>
            <a:endParaRPr lang="en-US" altLang="en-US" dirty="0">
              <a:solidFill>
                <a:prstClr val="black"/>
              </a:solidFill>
              <a:latin typeface="Calibri Light" panose="020F0302020204030204"/>
            </a:endParaRPr>
          </a:p>
        </p:txBody>
      </p:sp>
      <p:sp>
        <p:nvSpPr>
          <p:cNvPr id="7" name="Content Placeholder 2">
            <a:extLst>
              <a:ext uri="{FF2B5EF4-FFF2-40B4-BE49-F238E27FC236}">
                <a16:creationId xmlns:a16="http://schemas.microsoft.com/office/drawing/2014/main" id="{96AE4EC3-87CA-EF31-F661-E544278B8BCB}"/>
              </a:ext>
            </a:extLst>
          </p:cNvPr>
          <p:cNvSpPr txBox="1">
            <a:spLocks/>
          </p:cNvSpPr>
          <p:nvPr/>
        </p:nvSpPr>
        <p:spPr>
          <a:xfrm>
            <a:off x="730251" y="1244664"/>
            <a:ext cx="9442449" cy="43942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dirty="0">
                <a:solidFill>
                  <a:prstClr val="black"/>
                </a:solidFill>
                <a:latin typeface="Calibri" panose="020F0502020204030204"/>
              </a:rPr>
              <a:t>They can’t find it or it’s “really dusty”</a:t>
            </a:r>
          </a:p>
          <a:p>
            <a:endParaRPr lang="en-US" altLang="en-US" sz="1000" dirty="0">
              <a:solidFill>
                <a:prstClr val="black"/>
              </a:solidFill>
              <a:latin typeface="Calibri" panose="020F0502020204030204"/>
            </a:endParaRPr>
          </a:p>
          <a:p>
            <a:r>
              <a:rPr lang="en-US" altLang="en-US" dirty="0">
                <a:solidFill>
                  <a:prstClr val="black"/>
                </a:solidFill>
                <a:latin typeface="Calibri" panose="020F0502020204030204"/>
              </a:rPr>
              <a:t>No Job Titles, only names of employees</a:t>
            </a:r>
          </a:p>
          <a:p>
            <a:endParaRPr lang="en-US" altLang="en-US" sz="1000" dirty="0">
              <a:solidFill>
                <a:prstClr val="black"/>
              </a:solidFill>
              <a:latin typeface="Calibri" panose="020F0502020204030204"/>
            </a:endParaRPr>
          </a:p>
          <a:p>
            <a:r>
              <a:rPr lang="en-US" altLang="en-US" dirty="0">
                <a:solidFill>
                  <a:prstClr val="black"/>
                </a:solidFill>
                <a:latin typeface="Calibri" panose="020F0502020204030204"/>
              </a:rPr>
              <a:t>Named employees no longer work there</a:t>
            </a:r>
          </a:p>
          <a:p>
            <a:endParaRPr lang="en-US" altLang="en-US" sz="1000" dirty="0">
              <a:solidFill>
                <a:prstClr val="black"/>
              </a:solidFill>
              <a:latin typeface="Calibri" panose="020F0502020204030204"/>
            </a:endParaRPr>
          </a:p>
          <a:p>
            <a:r>
              <a:rPr lang="en-US" altLang="en-US" dirty="0">
                <a:solidFill>
                  <a:prstClr val="black"/>
                </a:solidFill>
                <a:latin typeface="Calibri" panose="020F0502020204030204"/>
              </a:rPr>
              <a:t>No specific procedures for the required tasks</a:t>
            </a:r>
          </a:p>
          <a:p>
            <a:endParaRPr lang="en-US" altLang="en-US" sz="1000" dirty="0">
              <a:solidFill>
                <a:prstClr val="black"/>
              </a:solidFill>
              <a:latin typeface="Calibri" panose="020F0502020204030204"/>
            </a:endParaRPr>
          </a:p>
          <a:p>
            <a:r>
              <a:rPr lang="en-US" altLang="en-US" dirty="0">
                <a:solidFill>
                  <a:prstClr val="black"/>
                </a:solidFill>
                <a:latin typeface="Calibri" panose="020F0502020204030204"/>
              </a:rPr>
              <a:t>No review/revision/origin date </a:t>
            </a:r>
          </a:p>
          <a:p>
            <a:endParaRPr lang="en-US" altLang="en-US" sz="1000" dirty="0">
              <a:solidFill>
                <a:prstClr val="black"/>
              </a:solidFill>
              <a:latin typeface="Calibri" panose="020F0502020204030204"/>
            </a:endParaRPr>
          </a:p>
          <a:p>
            <a:r>
              <a:rPr lang="en-US" altLang="en-US" dirty="0">
                <a:solidFill>
                  <a:prstClr val="black"/>
                </a:solidFill>
                <a:latin typeface="Calibri" panose="020F0502020204030204"/>
              </a:rPr>
              <a:t>No definition of non-routine tasks: annual, bi-annual </a:t>
            </a:r>
          </a:p>
          <a:p>
            <a:endParaRPr lang="en-US" altLang="en-US" dirty="0">
              <a:solidFill>
                <a:prstClr val="black"/>
              </a:solidFill>
              <a:latin typeface="Calibri" panose="020F0502020204030204"/>
            </a:endParaRPr>
          </a:p>
        </p:txBody>
      </p:sp>
    </p:spTree>
    <p:extLst>
      <p:ext uri="{BB962C8B-B14F-4D97-AF65-F5344CB8AC3E}">
        <p14:creationId xmlns:p14="http://schemas.microsoft.com/office/powerpoint/2010/main" val="2978507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E026D-1491-5116-DFB1-55E450EC96E7}"/>
              </a:ext>
            </a:extLst>
          </p:cNvPr>
          <p:cNvSpPr>
            <a:spLocks noGrp="1"/>
          </p:cNvSpPr>
          <p:nvPr>
            <p:ph type="title"/>
          </p:nvPr>
        </p:nvSpPr>
        <p:spPr>
          <a:xfrm>
            <a:off x="512064" y="334962"/>
            <a:ext cx="11155680" cy="1073214"/>
          </a:xfrm>
        </p:spPr>
        <p:txBody>
          <a:bodyPr/>
          <a:lstStyle/>
          <a:p>
            <a:r>
              <a:rPr lang="en-US" altLang="en-US" dirty="0"/>
              <a:t>The most frequent misstep in writing Hazard Communication Programs:</a:t>
            </a:r>
            <a:endParaRPr lang="en-US" dirty="0"/>
          </a:p>
        </p:txBody>
      </p:sp>
      <p:sp>
        <p:nvSpPr>
          <p:cNvPr id="3" name="Content Placeholder 2">
            <a:extLst>
              <a:ext uri="{FF2B5EF4-FFF2-40B4-BE49-F238E27FC236}">
                <a16:creationId xmlns:a16="http://schemas.microsoft.com/office/drawing/2014/main" id="{0B6364DE-EAAF-414D-F944-B6D35E27A600}"/>
              </a:ext>
            </a:extLst>
          </p:cNvPr>
          <p:cNvSpPr>
            <a:spLocks noGrp="1"/>
          </p:cNvSpPr>
          <p:nvPr>
            <p:ph idx="1"/>
          </p:nvPr>
        </p:nvSpPr>
        <p:spPr>
          <a:xfrm>
            <a:off x="694944" y="1558163"/>
            <a:ext cx="10808208" cy="4394200"/>
          </a:xfrm>
        </p:spPr>
        <p:txBody>
          <a:bodyPr/>
          <a:lstStyle/>
          <a:p>
            <a:pPr marL="0" indent="0">
              <a:buNone/>
            </a:pPr>
            <a:endParaRPr lang="en-US" altLang="en-US" dirty="0"/>
          </a:p>
          <a:p>
            <a:pPr marL="0" indent="0">
              <a:buNone/>
            </a:pPr>
            <a:endParaRPr lang="en-US" altLang="en-US" dirty="0"/>
          </a:p>
          <a:p>
            <a:pPr marL="0" indent="0" algn="ctr">
              <a:buNone/>
            </a:pPr>
            <a:endParaRPr lang="en-US" altLang="en-US" dirty="0"/>
          </a:p>
          <a:p>
            <a:pPr marL="0" indent="0" algn="ctr">
              <a:buNone/>
            </a:pPr>
            <a:r>
              <a:rPr lang="en-US" altLang="en-US" sz="3600" dirty="0"/>
              <a:t>Not reading the standard, especially definitions, yourself!</a:t>
            </a:r>
          </a:p>
          <a:p>
            <a:endParaRPr lang="en-US" dirty="0"/>
          </a:p>
        </p:txBody>
      </p:sp>
      <p:sp>
        <p:nvSpPr>
          <p:cNvPr id="4" name="Slide Number Placeholder 3">
            <a:extLst>
              <a:ext uri="{FF2B5EF4-FFF2-40B4-BE49-F238E27FC236}">
                <a16:creationId xmlns:a16="http://schemas.microsoft.com/office/drawing/2014/main" id="{F3857BB6-58E6-229F-7E65-49684944E7E9}"/>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16</a:t>
            </a:fld>
            <a:endParaRPr lang="en-US" altLang="en-US">
              <a:latin typeface="Calibri" panose="020F0502020204030204" pitchFamily="34" charset="0"/>
            </a:endParaRPr>
          </a:p>
        </p:txBody>
      </p:sp>
    </p:spTree>
    <p:extLst>
      <p:ext uri="{BB962C8B-B14F-4D97-AF65-F5344CB8AC3E}">
        <p14:creationId xmlns:p14="http://schemas.microsoft.com/office/powerpoint/2010/main" val="1662840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D3EB23DF-0961-85F9-ED34-21E12B354A13}"/>
              </a:ext>
            </a:extLst>
          </p:cNvPr>
          <p:cNvSpPr>
            <a:spLocks noGrp="1" noChangeArrowheads="1"/>
          </p:cNvSpPr>
          <p:nvPr>
            <p:ph type="title"/>
          </p:nvPr>
        </p:nvSpPr>
        <p:spPr/>
        <p:txBody>
          <a:bodyPr/>
          <a:lstStyle/>
          <a:p>
            <a:pPr eaLnBrk="1" hangingPunct="1"/>
            <a:r>
              <a:rPr lang="en-US" altLang="en-US" sz="2800" dirty="0"/>
              <a:t>You can create non-Compliant ‘Compliant’ Hazard Communication Programs</a:t>
            </a:r>
          </a:p>
        </p:txBody>
      </p:sp>
      <p:sp>
        <p:nvSpPr>
          <p:cNvPr id="21507" name="Slide Number Placeholder 4">
            <a:extLst>
              <a:ext uri="{FF2B5EF4-FFF2-40B4-BE49-F238E27FC236}">
                <a16:creationId xmlns:a16="http://schemas.microsoft.com/office/drawing/2014/main" id="{C732B8D4-394C-C2FD-CFE5-17BB64382C8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9B50DA21-B0D0-4F1A-B1A8-5248EE213EEE}" type="slidenum">
              <a:rPr lang="en-US" altLang="en-US" sz="1200">
                <a:solidFill>
                  <a:srgbClr val="898989"/>
                </a:solidFill>
              </a:rPr>
              <a:pPr fontAlgn="base">
                <a:lnSpc>
                  <a:spcPct val="100000"/>
                </a:lnSpc>
                <a:spcBef>
                  <a:spcPct val="0"/>
                </a:spcBef>
                <a:spcAft>
                  <a:spcPct val="0"/>
                </a:spcAft>
                <a:buNone/>
              </a:pPr>
              <a:t>17</a:t>
            </a:fld>
            <a:endParaRPr lang="en-US" altLang="en-US" sz="1200">
              <a:solidFill>
                <a:srgbClr val="898989"/>
              </a:solidFill>
            </a:endParaRPr>
          </a:p>
        </p:txBody>
      </p:sp>
      <p:sp>
        <p:nvSpPr>
          <p:cNvPr id="16388" name="TextBox 1">
            <a:extLst>
              <a:ext uri="{FF2B5EF4-FFF2-40B4-BE49-F238E27FC236}">
                <a16:creationId xmlns:a16="http://schemas.microsoft.com/office/drawing/2014/main" id="{FE692AC7-3F3E-9392-4290-A33C6039CC92}"/>
              </a:ext>
            </a:extLst>
          </p:cNvPr>
          <p:cNvSpPr txBox="1">
            <a:spLocks noChangeArrowheads="1"/>
          </p:cNvSpPr>
          <p:nvPr/>
        </p:nvSpPr>
        <p:spPr bwMode="auto">
          <a:xfrm>
            <a:off x="658368" y="1335088"/>
            <a:ext cx="10899648" cy="3908762"/>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defRPr/>
            </a:pPr>
            <a:r>
              <a:rPr lang="en-US" altLang="en-US" sz="2400" dirty="0">
                <a:solidFill>
                  <a:prstClr val="black"/>
                </a:solidFill>
              </a:rPr>
              <a:t>While OSHA’s Hazard Communication standard contains the outline of tasks required to create a safe workplace, if you:</a:t>
            </a:r>
          </a:p>
          <a:p>
            <a:pPr eaLnBrk="0" fontAlgn="base" hangingPunct="0">
              <a:lnSpc>
                <a:spcPct val="100000"/>
              </a:lnSpc>
              <a:spcBef>
                <a:spcPct val="0"/>
              </a:spcBef>
              <a:spcAft>
                <a:spcPct val="0"/>
              </a:spcAft>
              <a:buNone/>
              <a:defRPr/>
            </a:pPr>
            <a:r>
              <a:rPr lang="en-US" altLang="en-US" sz="2400" dirty="0">
                <a:solidFill>
                  <a:prstClr val="black"/>
                </a:solidFill>
              </a:rPr>
              <a:t> </a:t>
            </a:r>
          </a:p>
          <a:p>
            <a:pPr marL="457200" indent="-457200" eaLnBrk="0" fontAlgn="base" hangingPunct="0">
              <a:lnSpc>
                <a:spcPct val="100000"/>
              </a:lnSpc>
              <a:spcBef>
                <a:spcPct val="0"/>
              </a:spcBef>
              <a:spcAft>
                <a:spcPct val="0"/>
              </a:spcAft>
              <a:buFontTx/>
              <a:buAutoNum type="arabicPeriod"/>
              <a:defRPr/>
            </a:pPr>
            <a:r>
              <a:rPr lang="en-US" altLang="en-US" sz="2400" dirty="0">
                <a:solidFill>
                  <a:prstClr val="black"/>
                </a:solidFill>
              </a:rPr>
              <a:t>Pencil whip a template by putting in your name in every blank line</a:t>
            </a:r>
          </a:p>
          <a:p>
            <a:pPr eaLnBrk="0" fontAlgn="base" hangingPunct="0">
              <a:lnSpc>
                <a:spcPct val="100000"/>
              </a:lnSpc>
              <a:spcBef>
                <a:spcPct val="0"/>
              </a:spcBef>
              <a:spcAft>
                <a:spcPct val="0"/>
              </a:spcAft>
              <a:buNone/>
              <a:defRPr/>
            </a:pPr>
            <a:endParaRPr lang="en-US" altLang="en-US" sz="1400" dirty="0">
              <a:solidFill>
                <a:prstClr val="black"/>
              </a:solidFill>
            </a:endParaRPr>
          </a:p>
          <a:p>
            <a:pPr eaLnBrk="0" fontAlgn="base" hangingPunct="0">
              <a:lnSpc>
                <a:spcPct val="100000"/>
              </a:lnSpc>
              <a:spcBef>
                <a:spcPct val="0"/>
              </a:spcBef>
              <a:spcAft>
                <a:spcPct val="0"/>
              </a:spcAft>
              <a:buNone/>
              <a:defRPr/>
            </a:pPr>
            <a:r>
              <a:rPr lang="en-US" altLang="en-US" sz="2400" dirty="0">
                <a:solidFill>
                  <a:prstClr val="black"/>
                </a:solidFill>
              </a:rPr>
              <a:t>And/or</a:t>
            </a:r>
          </a:p>
          <a:p>
            <a:pPr eaLnBrk="0" fontAlgn="base" hangingPunct="0">
              <a:lnSpc>
                <a:spcPct val="100000"/>
              </a:lnSpc>
              <a:spcBef>
                <a:spcPct val="0"/>
              </a:spcBef>
              <a:spcAft>
                <a:spcPct val="0"/>
              </a:spcAft>
              <a:buNone/>
              <a:defRPr/>
            </a:pPr>
            <a:endParaRPr lang="en-US" altLang="en-US" sz="1400" dirty="0">
              <a:solidFill>
                <a:prstClr val="black"/>
              </a:solidFill>
            </a:endParaRPr>
          </a:p>
          <a:p>
            <a:pPr eaLnBrk="0" fontAlgn="base" hangingPunct="0">
              <a:lnSpc>
                <a:spcPct val="100000"/>
              </a:lnSpc>
              <a:spcBef>
                <a:spcPct val="0"/>
              </a:spcBef>
              <a:spcAft>
                <a:spcPct val="0"/>
              </a:spcAft>
              <a:buNone/>
              <a:defRPr/>
            </a:pPr>
            <a:r>
              <a:rPr lang="en-US" altLang="en-US" sz="2400" dirty="0">
                <a:solidFill>
                  <a:prstClr val="black"/>
                </a:solidFill>
              </a:rPr>
              <a:t>2.    Fail to consider the conditions/floor plan of your workplace</a:t>
            </a:r>
          </a:p>
          <a:p>
            <a:pPr eaLnBrk="0" fontAlgn="base" hangingPunct="0">
              <a:lnSpc>
                <a:spcPct val="100000"/>
              </a:lnSpc>
              <a:spcBef>
                <a:spcPct val="0"/>
              </a:spcBef>
              <a:spcAft>
                <a:spcPct val="0"/>
              </a:spcAft>
              <a:buNone/>
              <a:defRPr/>
            </a:pPr>
            <a:endParaRPr lang="en-US" altLang="en-US" sz="2400" dirty="0">
              <a:solidFill>
                <a:prstClr val="black"/>
              </a:solidFill>
            </a:endParaRPr>
          </a:p>
          <a:p>
            <a:pPr algn="ctr" eaLnBrk="0" fontAlgn="base" hangingPunct="0">
              <a:lnSpc>
                <a:spcPct val="100000"/>
              </a:lnSpc>
              <a:spcBef>
                <a:spcPct val="0"/>
              </a:spcBef>
              <a:spcAft>
                <a:spcPct val="0"/>
              </a:spcAft>
              <a:buNone/>
              <a:defRPr/>
            </a:pPr>
            <a:r>
              <a:rPr lang="en-US" altLang="en-US" b="1" dirty="0">
                <a:solidFill>
                  <a:prstClr val="black"/>
                </a:solidFill>
              </a:rPr>
              <a:t>Your Program will fail within the day or first week.</a:t>
            </a:r>
          </a:p>
          <a:p>
            <a:pPr marL="457200" indent="-457200" eaLnBrk="0" fontAlgn="base" hangingPunct="0">
              <a:lnSpc>
                <a:spcPct val="100000"/>
              </a:lnSpc>
              <a:spcBef>
                <a:spcPct val="0"/>
              </a:spcBef>
              <a:spcAft>
                <a:spcPct val="0"/>
              </a:spcAft>
              <a:buFontTx/>
              <a:buAutoNum type="arabicPeriod"/>
              <a:defRPr/>
            </a:pPr>
            <a:endParaRPr lang="en-US" altLang="en-US" sz="2400" dirty="0">
              <a:solidFill>
                <a:prstClr val="black"/>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03723-2607-C4DE-66CC-6C0C1B86C9E3}"/>
              </a:ext>
            </a:extLst>
          </p:cNvPr>
          <p:cNvSpPr>
            <a:spLocks noGrp="1"/>
          </p:cNvSpPr>
          <p:nvPr>
            <p:ph type="title"/>
          </p:nvPr>
        </p:nvSpPr>
        <p:spPr>
          <a:xfrm>
            <a:off x="493776" y="334963"/>
            <a:ext cx="11265407" cy="782637"/>
          </a:xfrm>
        </p:spPr>
        <p:txBody>
          <a:bodyPr/>
          <a:lstStyle/>
          <a:p>
            <a:r>
              <a:rPr lang="en-US" dirty="0"/>
              <a:t>Delegation Enables Prevention</a:t>
            </a:r>
          </a:p>
        </p:txBody>
      </p:sp>
      <p:sp>
        <p:nvSpPr>
          <p:cNvPr id="3" name="Content Placeholder 2">
            <a:extLst>
              <a:ext uri="{FF2B5EF4-FFF2-40B4-BE49-F238E27FC236}">
                <a16:creationId xmlns:a16="http://schemas.microsoft.com/office/drawing/2014/main" id="{299702DD-D7FF-5124-A8E4-6337C60EB660}"/>
              </a:ext>
            </a:extLst>
          </p:cNvPr>
          <p:cNvSpPr>
            <a:spLocks noGrp="1"/>
          </p:cNvSpPr>
          <p:nvPr>
            <p:ph idx="1"/>
          </p:nvPr>
        </p:nvSpPr>
        <p:spPr>
          <a:xfrm>
            <a:off x="621791" y="1286933"/>
            <a:ext cx="10943675" cy="3824342"/>
          </a:xfrm>
        </p:spPr>
        <p:txBody>
          <a:bodyPr/>
          <a:lstStyle/>
          <a:p>
            <a:pPr marL="0" indent="0">
              <a:buNone/>
            </a:pPr>
            <a:r>
              <a:rPr lang="en-US" dirty="0"/>
              <a:t>Tasks that can, and should, be delegated:</a:t>
            </a:r>
          </a:p>
          <a:p>
            <a:pPr marL="0" indent="0">
              <a:buNone/>
            </a:pPr>
            <a:endParaRPr lang="en-US" sz="1000" dirty="0"/>
          </a:p>
          <a:p>
            <a:r>
              <a:rPr lang="en-US" dirty="0"/>
              <a:t>Maintaining a current inventory of chemicals</a:t>
            </a:r>
          </a:p>
          <a:p>
            <a:endParaRPr lang="en-US" sz="1000" dirty="0"/>
          </a:p>
          <a:p>
            <a:r>
              <a:rPr lang="en-US" dirty="0"/>
              <a:t>Maintaining the most recent revision of the SDS</a:t>
            </a:r>
          </a:p>
          <a:p>
            <a:endParaRPr lang="en-US" sz="1000" dirty="0"/>
          </a:p>
          <a:p>
            <a:r>
              <a:rPr lang="en-US" dirty="0"/>
              <a:t>Enforcing the labeling and Safe Work Practices</a:t>
            </a:r>
          </a:p>
          <a:p>
            <a:endParaRPr lang="en-US" dirty="0"/>
          </a:p>
          <a:p>
            <a:pPr marL="0" indent="0">
              <a:buNone/>
            </a:pPr>
            <a:r>
              <a:rPr lang="en-US" dirty="0"/>
              <a:t>So you can spend more time on the floor in observation and prevention activities.</a:t>
            </a:r>
          </a:p>
        </p:txBody>
      </p:sp>
      <p:sp>
        <p:nvSpPr>
          <p:cNvPr id="4" name="Slide Number Placeholder 3">
            <a:extLst>
              <a:ext uri="{FF2B5EF4-FFF2-40B4-BE49-F238E27FC236}">
                <a16:creationId xmlns:a16="http://schemas.microsoft.com/office/drawing/2014/main" id="{23DE5846-3CB6-0866-7542-540C1C819AF8}"/>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18</a:t>
            </a:fld>
            <a:endParaRPr lang="en-US" altLang="en-US">
              <a:latin typeface="Calibri" panose="020F0502020204030204" pitchFamily="34" charset="0"/>
            </a:endParaRPr>
          </a:p>
        </p:txBody>
      </p:sp>
    </p:spTree>
    <p:extLst>
      <p:ext uri="{BB962C8B-B14F-4D97-AF65-F5344CB8AC3E}">
        <p14:creationId xmlns:p14="http://schemas.microsoft.com/office/powerpoint/2010/main" val="2894648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E7892ABB-CCB4-E09D-33E0-484BED969D05}"/>
              </a:ext>
            </a:extLst>
          </p:cNvPr>
          <p:cNvSpPr>
            <a:spLocks noGrp="1" noChangeArrowheads="1"/>
          </p:cNvSpPr>
          <p:nvPr>
            <p:ph type="title"/>
          </p:nvPr>
        </p:nvSpPr>
        <p:spPr/>
        <p:txBody>
          <a:bodyPr/>
          <a:lstStyle/>
          <a:p>
            <a:pPr eaLnBrk="1" hangingPunct="1"/>
            <a:r>
              <a:rPr lang="en-US" altLang="en-US"/>
              <a:t>Accurate Communication</a:t>
            </a:r>
          </a:p>
        </p:txBody>
      </p:sp>
      <p:sp>
        <p:nvSpPr>
          <p:cNvPr id="29699" name="Slide Number Placeholder 4">
            <a:extLst>
              <a:ext uri="{FF2B5EF4-FFF2-40B4-BE49-F238E27FC236}">
                <a16:creationId xmlns:a16="http://schemas.microsoft.com/office/drawing/2014/main" id="{5E142568-0266-0297-6A4F-92614952D89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A341CF01-39D4-4989-96A0-028731497583}" type="slidenum">
              <a:rPr lang="en-US" altLang="en-US" sz="1200">
                <a:solidFill>
                  <a:srgbClr val="898989"/>
                </a:solidFill>
              </a:rPr>
              <a:pPr fontAlgn="base">
                <a:lnSpc>
                  <a:spcPct val="100000"/>
                </a:lnSpc>
                <a:spcBef>
                  <a:spcPct val="0"/>
                </a:spcBef>
                <a:spcAft>
                  <a:spcPct val="0"/>
                </a:spcAft>
                <a:buNone/>
              </a:pPr>
              <a:t>19</a:t>
            </a:fld>
            <a:endParaRPr lang="en-US" altLang="en-US" sz="1200">
              <a:solidFill>
                <a:srgbClr val="898989"/>
              </a:solidFill>
            </a:endParaRPr>
          </a:p>
        </p:txBody>
      </p:sp>
      <p:sp>
        <p:nvSpPr>
          <p:cNvPr id="29700" name="TextBox 1">
            <a:extLst>
              <a:ext uri="{FF2B5EF4-FFF2-40B4-BE49-F238E27FC236}">
                <a16:creationId xmlns:a16="http://schemas.microsoft.com/office/drawing/2014/main" id="{9EE6BBEE-B42E-AC11-1035-05C631C36A17}"/>
              </a:ext>
            </a:extLst>
          </p:cNvPr>
          <p:cNvSpPr txBox="1">
            <a:spLocks noChangeArrowheads="1"/>
          </p:cNvSpPr>
          <p:nvPr/>
        </p:nvSpPr>
        <p:spPr bwMode="auto">
          <a:xfrm>
            <a:off x="461433" y="1216025"/>
            <a:ext cx="108923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dirty="0">
                <a:solidFill>
                  <a:prstClr val="black"/>
                </a:solidFill>
              </a:rPr>
              <a:t>The lynch pin for the communication of hazards is the </a:t>
            </a:r>
            <a:r>
              <a:rPr lang="en-US" altLang="en-US" b="1" dirty="0">
                <a:solidFill>
                  <a:prstClr val="black"/>
                </a:solidFill>
              </a:rPr>
              <a:t>chemical name</a:t>
            </a:r>
            <a:r>
              <a:rPr lang="en-US" altLang="en-US" dirty="0">
                <a:solidFill>
                  <a:prstClr val="black"/>
                </a:solidFill>
              </a:rPr>
              <a:t>.</a:t>
            </a:r>
          </a:p>
        </p:txBody>
      </p:sp>
      <p:sp>
        <p:nvSpPr>
          <p:cNvPr id="29701" name="TextBox 2">
            <a:extLst>
              <a:ext uri="{FF2B5EF4-FFF2-40B4-BE49-F238E27FC236}">
                <a16:creationId xmlns:a16="http://schemas.microsoft.com/office/drawing/2014/main" id="{8CDDB973-BC3C-F562-CD15-D93D9C8C8037}"/>
              </a:ext>
            </a:extLst>
          </p:cNvPr>
          <p:cNvSpPr txBox="1">
            <a:spLocks noChangeArrowheads="1"/>
          </p:cNvSpPr>
          <p:nvPr/>
        </p:nvSpPr>
        <p:spPr bwMode="auto">
          <a:xfrm>
            <a:off x="609600" y="1787525"/>
            <a:ext cx="94297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r>
              <a:rPr lang="en-US" altLang="en-US" dirty="0">
                <a:solidFill>
                  <a:prstClr val="black"/>
                </a:solidFill>
              </a:rPr>
              <a:t>It connects</a:t>
            </a:r>
            <a:r>
              <a:rPr lang="mr-IN" altLang="en-US" dirty="0">
                <a:solidFill>
                  <a:prstClr val="black"/>
                </a:solidFill>
                <a:cs typeface="Mangal" panose="02040503050203030202" pitchFamily="18" charset="0"/>
              </a:rPr>
              <a:t>…</a:t>
            </a:r>
            <a:endParaRPr lang="en-US" altLang="en-US" dirty="0">
              <a:solidFill>
                <a:prstClr val="black"/>
              </a:solidFill>
            </a:endParaRPr>
          </a:p>
        </p:txBody>
      </p:sp>
      <p:grpSp>
        <p:nvGrpSpPr>
          <p:cNvPr id="2" name="Group 1">
            <a:extLst>
              <a:ext uri="{FF2B5EF4-FFF2-40B4-BE49-F238E27FC236}">
                <a16:creationId xmlns:a16="http://schemas.microsoft.com/office/drawing/2014/main" id="{DDED0E50-FC03-F34F-9910-5E194A951363}"/>
              </a:ext>
            </a:extLst>
          </p:cNvPr>
          <p:cNvGrpSpPr/>
          <p:nvPr/>
        </p:nvGrpSpPr>
        <p:grpSpPr>
          <a:xfrm>
            <a:off x="1822450" y="2249488"/>
            <a:ext cx="6667953" cy="3360002"/>
            <a:chOff x="298450" y="2249488"/>
            <a:chExt cx="6667953" cy="3360002"/>
          </a:xfrm>
        </p:grpSpPr>
        <p:sp>
          <p:nvSpPr>
            <p:cNvPr id="3" name="Rectangle: Rounded Corners 2">
              <a:extLst>
                <a:ext uri="{FF2B5EF4-FFF2-40B4-BE49-F238E27FC236}">
                  <a16:creationId xmlns:a16="http://schemas.microsoft.com/office/drawing/2014/main" id="{546FC75E-AA71-7BED-5617-8C512B911CBA}"/>
                </a:ext>
              </a:extLst>
            </p:cNvPr>
            <p:cNvSpPr/>
            <p:nvPr/>
          </p:nvSpPr>
          <p:spPr>
            <a:xfrm>
              <a:off x="298450" y="2249488"/>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The Chemical</a:t>
              </a:r>
            </a:p>
          </p:txBody>
        </p:sp>
        <p:sp>
          <p:nvSpPr>
            <p:cNvPr id="4" name="Rectangle: Rounded Corners 3">
              <a:extLst>
                <a:ext uri="{FF2B5EF4-FFF2-40B4-BE49-F238E27FC236}">
                  <a16:creationId xmlns:a16="http://schemas.microsoft.com/office/drawing/2014/main" id="{E38B199E-45E9-A414-7329-869F3517EE7D}"/>
                </a:ext>
              </a:extLst>
            </p:cNvPr>
            <p:cNvSpPr/>
            <p:nvPr/>
          </p:nvSpPr>
          <p:spPr>
            <a:xfrm>
              <a:off x="844550" y="3135312"/>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To the Inventory</a:t>
              </a:r>
            </a:p>
          </p:txBody>
        </p:sp>
        <p:sp>
          <p:nvSpPr>
            <p:cNvPr id="5" name="Rectangle: Rounded Corners 4">
              <a:extLst>
                <a:ext uri="{FF2B5EF4-FFF2-40B4-BE49-F238E27FC236}">
                  <a16:creationId xmlns:a16="http://schemas.microsoft.com/office/drawing/2014/main" id="{02AE3BB1-A7F1-F153-8EDB-AA7857759CC2}"/>
                </a:ext>
              </a:extLst>
            </p:cNvPr>
            <p:cNvSpPr/>
            <p:nvPr/>
          </p:nvSpPr>
          <p:spPr>
            <a:xfrm>
              <a:off x="1314450" y="4013138"/>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To the Safety Data Sheet</a:t>
              </a:r>
            </a:p>
          </p:txBody>
        </p:sp>
        <p:sp>
          <p:nvSpPr>
            <p:cNvPr id="6" name="Rectangle: Rounded Corners 5">
              <a:extLst>
                <a:ext uri="{FF2B5EF4-FFF2-40B4-BE49-F238E27FC236}">
                  <a16:creationId xmlns:a16="http://schemas.microsoft.com/office/drawing/2014/main" id="{2AB013C5-F063-3F16-2091-B74979FD3E10}"/>
                </a:ext>
              </a:extLst>
            </p:cNvPr>
            <p:cNvSpPr/>
            <p:nvPr/>
          </p:nvSpPr>
          <p:spPr>
            <a:xfrm>
              <a:off x="1708603" y="4936390"/>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To the label on the container</a:t>
              </a:r>
            </a:p>
          </p:txBody>
        </p:sp>
        <p:sp>
          <p:nvSpPr>
            <p:cNvPr id="7" name="Arrow: Down 6">
              <a:extLst>
                <a:ext uri="{FF2B5EF4-FFF2-40B4-BE49-F238E27FC236}">
                  <a16:creationId xmlns:a16="http://schemas.microsoft.com/office/drawing/2014/main" id="{BD96F5B7-6847-06F4-1E2D-0BF451565927}"/>
                </a:ext>
              </a:extLst>
            </p:cNvPr>
            <p:cNvSpPr/>
            <p:nvPr/>
          </p:nvSpPr>
          <p:spPr>
            <a:xfrm>
              <a:off x="5283200" y="2794000"/>
              <a:ext cx="546100" cy="4699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latin typeface="Calibri" panose="020F0502020204030204"/>
              </a:endParaRPr>
            </a:p>
          </p:txBody>
        </p:sp>
        <p:sp>
          <p:nvSpPr>
            <p:cNvPr id="8" name="Arrow: Down 7">
              <a:extLst>
                <a:ext uri="{FF2B5EF4-FFF2-40B4-BE49-F238E27FC236}">
                  <a16:creationId xmlns:a16="http://schemas.microsoft.com/office/drawing/2014/main" id="{622AD93F-9189-F090-EC94-CE1CF572DB2C}"/>
                </a:ext>
              </a:extLst>
            </p:cNvPr>
            <p:cNvSpPr/>
            <p:nvPr/>
          </p:nvSpPr>
          <p:spPr>
            <a:xfrm>
              <a:off x="5829300" y="3729830"/>
              <a:ext cx="546100" cy="4699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latin typeface="Calibri" panose="020F0502020204030204"/>
              </a:endParaRPr>
            </a:p>
          </p:txBody>
        </p:sp>
        <p:sp>
          <p:nvSpPr>
            <p:cNvPr id="9" name="Arrow: Down 8">
              <a:extLst>
                <a:ext uri="{FF2B5EF4-FFF2-40B4-BE49-F238E27FC236}">
                  <a16:creationId xmlns:a16="http://schemas.microsoft.com/office/drawing/2014/main" id="{44002340-745B-6B8F-3A87-0E5A5D2C7C1C}"/>
                </a:ext>
              </a:extLst>
            </p:cNvPr>
            <p:cNvSpPr/>
            <p:nvPr/>
          </p:nvSpPr>
          <p:spPr>
            <a:xfrm>
              <a:off x="6299200" y="4576364"/>
              <a:ext cx="546100" cy="4699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latin typeface="Calibri" panose="020F0502020204030204"/>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EB58B716-76AC-F2BB-5C4C-4A3A99B50425}"/>
              </a:ext>
            </a:extLst>
          </p:cNvPr>
          <p:cNvSpPr>
            <a:spLocks noGrp="1" noChangeArrowheads="1"/>
          </p:cNvSpPr>
          <p:nvPr>
            <p:ph type="title"/>
          </p:nvPr>
        </p:nvSpPr>
        <p:spPr/>
        <p:txBody>
          <a:bodyPr/>
          <a:lstStyle/>
          <a:p>
            <a:pPr>
              <a:lnSpc>
                <a:spcPct val="100000"/>
              </a:lnSpc>
            </a:pPr>
            <a:r>
              <a:rPr lang="en-US" altLang="en-US" sz="2800"/>
              <a:t>You are at this presentation for one, or more, reasons:</a:t>
            </a:r>
          </a:p>
        </p:txBody>
      </p:sp>
      <p:sp>
        <p:nvSpPr>
          <p:cNvPr id="15363" name="Slide Number Placeholder 4">
            <a:extLst>
              <a:ext uri="{FF2B5EF4-FFF2-40B4-BE49-F238E27FC236}">
                <a16:creationId xmlns:a16="http://schemas.microsoft.com/office/drawing/2014/main" id="{1CC12971-BAAE-4E07-E05D-28DE1A19E2D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D27AB333-73C8-421C-A4A6-E9001E9A2312}" type="slidenum">
              <a:rPr lang="en-US" altLang="en-US" sz="1200">
                <a:solidFill>
                  <a:srgbClr val="898989"/>
                </a:solidFill>
              </a:rPr>
              <a:pPr fontAlgn="base">
                <a:lnSpc>
                  <a:spcPct val="100000"/>
                </a:lnSpc>
                <a:spcBef>
                  <a:spcPct val="0"/>
                </a:spcBef>
                <a:spcAft>
                  <a:spcPct val="0"/>
                </a:spcAft>
                <a:buNone/>
              </a:pPr>
              <a:t>2</a:t>
            </a:fld>
            <a:endParaRPr lang="en-US" altLang="en-US" sz="1200">
              <a:solidFill>
                <a:srgbClr val="898989"/>
              </a:solidFill>
            </a:endParaRPr>
          </a:p>
        </p:txBody>
      </p:sp>
      <p:sp>
        <p:nvSpPr>
          <p:cNvPr id="15364" name="TextBox 2">
            <a:extLst>
              <a:ext uri="{FF2B5EF4-FFF2-40B4-BE49-F238E27FC236}">
                <a16:creationId xmlns:a16="http://schemas.microsoft.com/office/drawing/2014/main" id="{F64AAA43-194E-9019-30E3-B5CFC5502636}"/>
              </a:ext>
            </a:extLst>
          </p:cNvPr>
          <p:cNvSpPr txBox="1">
            <a:spLocks noChangeArrowheads="1"/>
          </p:cNvSpPr>
          <p:nvPr/>
        </p:nvSpPr>
        <p:spPr bwMode="auto">
          <a:xfrm>
            <a:off x="461433" y="1164134"/>
            <a:ext cx="11271251"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 typeface="Calibri" panose="020F0502020204030204" pitchFamily="34" charset="0"/>
              <a:buAutoNum type="arabicPeriod"/>
            </a:pPr>
            <a:r>
              <a:rPr lang="en-US" altLang="en-US" dirty="0">
                <a:solidFill>
                  <a:prstClr val="black"/>
                </a:solidFill>
              </a:rPr>
              <a:t>You are proactively obtaining every piece of information you can so you can create an active partnership with your employees to keep your Hazard Communication active and current to protect yourself and others from chemical hazards.</a:t>
            </a:r>
          </a:p>
          <a:p>
            <a:pPr fontAlgn="base">
              <a:lnSpc>
                <a:spcPct val="100000"/>
              </a:lnSpc>
              <a:spcBef>
                <a:spcPct val="0"/>
              </a:spcBef>
              <a:spcAft>
                <a:spcPct val="0"/>
              </a:spcAft>
              <a:buFont typeface="Calibri" panose="020F0502020204030204" pitchFamily="34" charset="0"/>
              <a:buAutoNum type="arabicPeriod"/>
            </a:pPr>
            <a:endParaRPr lang="en-US" altLang="en-US" sz="1000" dirty="0">
              <a:solidFill>
                <a:prstClr val="black"/>
              </a:solidFill>
            </a:endParaRPr>
          </a:p>
          <a:p>
            <a:pPr fontAlgn="base">
              <a:lnSpc>
                <a:spcPct val="100000"/>
              </a:lnSpc>
              <a:spcBef>
                <a:spcPct val="0"/>
              </a:spcBef>
              <a:spcAft>
                <a:spcPct val="0"/>
              </a:spcAft>
              <a:buFont typeface="Calibri" panose="020F0502020204030204" pitchFamily="34" charset="0"/>
              <a:buAutoNum type="arabicPeriod"/>
            </a:pPr>
            <a:r>
              <a:rPr lang="en-US" altLang="en-US" dirty="0">
                <a:solidFill>
                  <a:prstClr val="black"/>
                </a:solidFill>
              </a:rPr>
              <a:t>You are responding to observations of failure to implement your Hazard Communication Program, an OSHA violation, near miss, or accident involving chemicals in your workplace.</a:t>
            </a:r>
          </a:p>
          <a:p>
            <a:pPr fontAlgn="base">
              <a:lnSpc>
                <a:spcPct val="100000"/>
              </a:lnSpc>
              <a:spcBef>
                <a:spcPct val="0"/>
              </a:spcBef>
              <a:spcAft>
                <a:spcPct val="0"/>
              </a:spcAft>
              <a:buFont typeface="Calibri" panose="020F0502020204030204" pitchFamily="34" charset="0"/>
              <a:buAutoNum type="arabicPeriod"/>
            </a:pPr>
            <a:endParaRPr lang="en-US" altLang="en-US" sz="1000" dirty="0">
              <a:solidFill>
                <a:prstClr val="black"/>
              </a:solidFill>
            </a:endParaRPr>
          </a:p>
          <a:p>
            <a:pPr fontAlgn="base">
              <a:lnSpc>
                <a:spcPct val="100000"/>
              </a:lnSpc>
              <a:spcBef>
                <a:spcPct val="0"/>
              </a:spcBef>
              <a:spcAft>
                <a:spcPct val="0"/>
              </a:spcAft>
              <a:buFont typeface="Calibri" panose="020F0502020204030204" pitchFamily="34" charset="0"/>
              <a:buAutoNum type="arabicPeriod"/>
            </a:pPr>
            <a:r>
              <a:rPr lang="en-US" altLang="en-US" dirty="0">
                <a:solidFill>
                  <a:prstClr val="black"/>
                </a:solidFill>
              </a:rPr>
              <a:t>You need certification maintenance points.</a:t>
            </a:r>
          </a:p>
          <a:p>
            <a:pPr fontAlgn="base">
              <a:lnSpc>
                <a:spcPct val="100000"/>
              </a:lnSpc>
              <a:spcBef>
                <a:spcPct val="0"/>
              </a:spcBef>
              <a:spcAft>
                <a:spcPct val="0"/>
              </a:spcAft>
              <a:buFont typeface="Calibri" panose="020F0502020204030204" pitchFamily="34" charset="0"/>
              <a:buAutoNum type="arabicPeriod"/>
            </a:pPr>
            <a:endParaRPr lang="en-US" altLang="en-US" sz="1000" dirty="0">
              <a:solidFill>
                <a:prstClr val="black"/>
              </a:solidFill>
            </a:endParaRPr>
          </a:p>
          <a:p>
            <a:pPr fontAlgn="base">
              <a:lnSpc>
                <a:spcPct val="100000"/>
              </a:lnSpc>
              <a:spcBef>
                <a:spcPct val="0"/>
              </a:spcBef>
              <a:spcAft>
                <a:spcPct val="0"/>
              </a:spcAft>
              <a:buFont typeface="Calibri" panose="020F0502020204030204" pitchFamily="34" charset="0"/>
              <a:buAutoNum type="arabicPeriod"/>
            </a:pPr>
            <a:r>
              <a:rPr lang="en-US" altLang="en-US" dirty="0">
                <a:solidFill>
                  <a:prstClr val="black"/>
                </a:solidFill>
              </a:rPr>
              <a:t>It’s good to take a break and have lunch with your colleagues.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DC60A-CECB-A05D-D867-0A5E5CA0C3A3}"/>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94E853FE-5D6E-E3C0-C91B-3D198A7DC2DB}"/>
              </a:ext>
            </a:extLst>
          </p:cNvPr>
          <p:cNvSpPr>
            <a:spLocks noGrp="1" noChangeArrowheads="1"/>
          </p:cNvSpPr>
          <p:nvPr>
            <p:ph type="title"/>
          </p:nvPr>
        </p:nvSpPr>
        <p:spPr/>
        <p:txBody>
          <a:bodyPr/>
          <a:lstStyle/>
          <a:p>
            <a:r>
              <a:rPr lang="en-US" altLang="en-US" dirty="0"/>
              <a:t>Remember this scope</a:t>
            </a:r>
          </a:p>
        </p:txBody>
      </p:sp>
      <p:sp>
        <p:nvSpPr>
          <p:cNvPr id="18435" name="Content Placeholder 2">
            <a:extLst>
              <a:ext uri="{FF2B5EF4-FFF2-40B4-BE49-F238E27FC236}">
                <a16:creationId xmlns:a16="http://schemas.microsoft.com/office/drawing/2014/main" id="{F3E80D9A-38C8-3904-D41A-4FF9DF2F79F2}"/>
              </a:ext>
            </a:extLst>
          </p:cNvPr>
          <p:cNvSpPr>
            <a:spLocks noGrp="1"/>
          </p:cNvSpPr>
          <p:nvPr>
            <p:ph idx="1"/>
          </p:nvPr>
        </p:nvSpPr>
        <p:spPr/>
        <p:txBody>
          <a:bodyPr/>
          <a:lstStyle/>
          <a:p>
            <a:pPr marL="0" indent="0">
              <a:lnSpc>
                <a:spcPct val="150000"/>
              </a:lnSpc>
              <a:buNone/>
            </a:pPr>
            <a:r>
              <a:rPr lang="en-US" altLang="en-US" sz="3200" dirty="0"/>
              <a:t>1910.1200(b)(2) This section applies to any chemical which is </a:t>
            </a:r>
            <a:r>
              <a:rPr lang="en-US" altLang="en-US" sz="3200" dirty="0">
                <a:solidFill>
                  <a:srgbClr val="FF0000"/>
                </a:solidFill>
              </a:rPr>
              <a:t>known to be present </a:t>
            </a:r>
            <a:r>
              <a:rPr lang="en-US" altLang="en-US" sz="3200" dirty="0"/>
              <a:t>in the </a:t>
            </a:r>
            <a:r>
              <a:rPr lang="en-US" altLang="en-US" sz="3200" dirty="0">
                <a:solidFill>
                  <a:srgbClr val="FF0000"/>
                </a:solidFill>
              </a:rPr>
              <a:t>workplace</a:t>
            </a:r>
            <a:r>
              <a:rPr lang="en-US" altLang="en-US" sz="3200" dirty="0"/>
              <a:t> in such a manner that employees may be </a:t>
            </a:r>
            <a:r>
              <a:rPr lang="en-US" altLang="en-US" sz="3200" dirty="0">
                <a:solidFill>
                  <a:srgbClr val="FF0000"/>
                </a:solidFill>
              </a:rPr>
              <a:t>exposed</a:t>
            </a:r>
            <a:r>
              <a:rPr lang="en-US" altLang="en-US" sz="3200" dirty="0"/>
              <a:t> under conditions of </a:t>
            </a:r>
            <a:r>
              <a:rPr lang="en-US" altLang="en-US" sz="3200" dirty="0">
                <a:solidFill>
                  <a:srgbClr val="FF0000"/>
                </a:solidFill>
              </a:rPr>
              <a:t>use</a:t>
            </a:r>
            <a:r>
              <a:rPr lang="en-US" altLang="en-US" sz="3200" dirty="0"/>
              <a:t> or in a </a:t>
            </a:r>
            <a:r>
              <a:rPr lang="en-US" altLang="en-US" sz="3200" u="sng" dirty="0">
                <a:solidFill>
                  <a:srgbClr val="FF0000"/>
                </a:solidFill>
              </a:rPr>
              <a:t>foreseeable</a:t>
            </a:r>
            <a:r>
              <a:rPr lang="en-US" altLang="en-US" sz="3200" dirty="0"/>
              <a:t> emergency.</a:t>
            </a:r>
          </a:p>
        </p:txBody>
      </p:sp>
      <p:sp>
        <p:nvSpPr>
          <p:cNvPr id="18436" name="Slide Number Placeholder 3">
            <a:extLst>
              <a:ext uri="{FF2B5EF4-FFF2-40B4-BE49-F238E27FC236}">
                <a16:creationId xmlns:a16="http://schemas.microsoft.com/office/drawing/2014/main" id="{09EB10C7-449F-7CBB-05C1-7E52624363E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776AA4B4-4F92-4449-86F2-5F194DAAB7D8}"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20</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581119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A517FA39-85E6-1F6A-7EE0-0F4A36D42BA0}"/>
              </a:ext>
            </a:extLst>
          </p:cNvPr>
          <p:cNvSpPr>
            <a:spLocks noGrp="1" noChangeArrowheads="1"/>
          </p:cNvSpPr>
          <p:nvPr>
            <p:ph type="title"/>
          </p:nvPr>
        </p:nvSpPr>
        <p:spPr/>
        <p:txBody>
          <a:bodyPr/>
          <a:lstStyle/>
          <a:p>
            <a:pPr algn="ctr"/>
            <a:r>
              <a:rPr lang="en-US" altLang="en-US" sz="3600"/>
              <a:t>Chemical Inventory</a:t>
            </a:r>
          </a:p>
        </p:txBody>
      </p:sp>
      <p:sp>
        <p:nvSpPr>
          <p:cNvPr id="31747" name="Content Placeholder 2">
            <a:extLst>
              <a:ext uri="{FF2B5EF4-FFF2-40B4-BE49-F238E27FC236}">
                <a16:creationId xmlns:a16="http://schemas.microsoft.com/office/drawing/2014/main" id="{94FC417B-A088-DE20-9200-599A1FE36B7C}"/>
              </a:ext>
            </a:extLst>
          </p:cNvPr>
          <p:cNvSpPr>
            <a:spLocks noGrp="1"/>
          </p:cNvSpPr>
          <p:nvPr>
            <p:ph idx="1"/>
          </p:nvPr>
        </p:nvSpPr>
        <p:spPr/>
        <p:txBody>
          <a:bodyPr/>
          <a:lstStyle/>
          <a:p>
            <a:pPr marL="0" indent="0">
              <a:buNone/>
            </a:pPr>
            <a:endParaRPr lang="en-US" altLang="en-US"/>
          </a:p>
          <a:p>
            <a:pPr marL="0" indent="0">
              <a:buNone/>
            </a:pPr>
            <a:endParaRPr lang="en-US" altLang="en-US"/>
          </a:p>
          <a:p>
            <a:pPr marL="0" indent="0" algn="ctr">
              <a:buNone/>
            </a:pPr>
            <a:r>
              <a:rPr lang="en-US" altLang="en-US" sz="4000"/>
              <a:t>You cannot Communicate the hazards of a chemical if you do not know that it is there!</a:t>
            </a:r>
          </a:p>
        </p:txBody>
      </p:sp>
      <p:sp>
        <p:nvSpPr>
          <p:cNvPr id="31748" name="Slide Number Placeholder 3">
            <a:extLst>
              <a:ext uri="{FF2B5EF4-FFF2-40B4-BE49-F238E27FC236}">
                <a16:creationId xmlns:a16="http://schemas.microsoft.com/office/drawing/2014/main" id="{96D30023-B4BE-41D5-665A-33204F1EF9F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F41A9096-84E7-4825-975F-A55432550AB1}" type="slidenum">
              <a:rPr lang="en-US" altLang="en-US" sz="1200">
                <a:solidFill>
                  <a:srgbClr val="898989"/>
                </a:solidFill>
              </a:rPr>
              <a:pPr fontAlgn="base">
                <a:lnSpc>
                  <a:spcPct val="100000"/>
                </a:lnSpc>
                <a:spcBef>
                  <a:spcPct val="0"/>
                </a:spcBef>
                <a:spcAft>
                  <a:spcPct val="0"/>
                </a:spcAft>
                <a:buNone/>
              </a:pPr>
              <a:t>21</a:t>
            </a:fld>
            <a:endParaRPr lang="en-US" altLang="en-US" sz="1200">
              <a:solidFill>
                <a:srgbClr val="898989"/>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6A3D4EB1-F63A-21A2-64D0-CCE1222677B7}"/>
              </a:ext>
            </a:extLst>
          </p:cNvPr>
          <p:cNvSpPr>
            <a:spLocks noGrp="1" noChangeArrowheads="1"/>
          </p:cNvSpPr>
          <p:nvPr>
            <p:ph type="title"/>
          </p:nvPr>
        </p:nvSpPr>
        <p:spPr/>
        <p:txBody>
          <a:bodyPr/>
          <a:lstStyle/>
          <a:p>
            <a:pPr eaLnBrk="1" hangingPunct="1"/>
            <a:r>
              <a:rPr lang="en-US" altLang="en-US" dirty="0"/>
              <a:t>1910.1200(e)(1)(</a:t>
            </a:r>
            <a:r>
              <a:rPr lang="en-US" altLang="en-US" dirty="0" err="1"/>
              <a:t>i</a:t>
            </a:r>
            <a:r>
              <a:rPr lang="en-US" altLang="en-US" dirty="0"/>
              <a:t>) Inventory of currently </a:t>
            </a:r>
            <a:r>
              <a:rPr lang="en-US" altLang="en-US" u="sng" dirty="0"/>
              <a:t>present</a:t>
            </a:r>
            <a:r>
              <a:rPr lang="en-US" altLang="en-US" dirty="0"/>
              <a:t> chemicals</a:t>
            </a:r>
          </a:p>
        </p:txBody>
      </p:sp>
      <p:sp>
        <p:nvSpPr>
          <p:cNvPr id="32771" name="Slide Number Placeholder 4">
            <a:extLst>
              <a:ext uri="{FF2B5EF4-FFF2-40B4-BE49-F238E27FC236}">
                <a16:creationId xmlns:a16="http://schemas.microsoft.com/office/drawing/2014/main" id="{0F8BE62D-E52E-A5BF-2A9C-0C73BB8BFBA8}"/>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B571A06F-6827-488C-9634-F8301C9FF9A4}" type="slidenum">
              <a:rPr lang="en-US" altLang="en-US" sz="1200">
                <a:solidFill>
                  <a:srgbClr val="898989"/>
                </a:solidFill>
              </a:rPr>
              <a:pPr fontAlgn="base">
                <a:lnSpc>
                  <a:spcPct val="100000"/>
                </a:lnSpc>
                <a:spcBef>
                  <a:spcPct val="0"/>
                </a:spcBef>
                <a:spcAft>
                  <a:spcPct val="0"/>
                </a:spcAft>
                <a:buNone/>
              </a:pPr>
              <a:t>22</a:t>
            </a:fld>
            <a:endParaRPr lang="en-US" altLang="en-US" sz="1200">
              <a:solidFill>
                <a:srgbClr val="898989"/>
              </a:solidFill>
            </a:endParaRPr>
          </a:p>
        </p:txBody>
      </p:sp>
      <p:sp>
        <p:nvSpPr>
          <p:cNvPr id="3" name="TextBox 2">
            <a:extLst>
              <a:ext uri="{FF2B5EF4-FFF2-40B4-BE49-F238E27FC236}">
                <a16:creationId xmlns:a16="http://schemas.microsoft.com/office/drawing/2014/main" id="{8993636D-77A2-B3EC-EB51-9E034059F90B}"/>
              </a:ext>
            </a:extLst>
          </p:cNvPr>
          <p:cNvSpPr txBox="1"/>
          <p:nvPr/>
        </p:nvSpPr>
        <p:spPr>
          <a:xfrm>
            <a:off x="597158" y="1231640"/>
            <a:ext cx="11135525" cy="4031873"/>
          </a:xfrm>
          <a:prstGeom prst="rect">
            <a:avLst/>
          </a:prstGeom>
          <a:noFill/>
        </p:spPr>
        <p:txBody>
          <a:bodyPr wrap="square">
            <a:spAutoFit/>
          </a:bodyPr>
          <a:lstStyle/>
          <a:p>
            <a:pPr marL="0" indent="0">
              <a:buFont typeface="Arial" panose="020B0604020202020204" pitchFamily="34" charset="0"/>
              <a:buNone/>
              <a:defRPr/>
            </a:pPr>
            <a:r>
              <a:rPr lang="en-US" sz="3200" dirty="0"/>
              <a:t>Include the following in the Program </a:t>
            </a:r>
            <a:r>
              <a:rPr lang="en-US" sz="3200" u="sng" dirty="0"/>
              <a:t>and</a:t>
            </a:r>
            <a:r>
              <a:rPr lang="en-US" sz="3200" dirty="0"/>
              <a:t> the training:</a:t>
            </a:r>
          </a:p>
          <a:p>
            <a:pPr marL="514350" indent="-514350">
              <a:buFont typeface="+mj-lt"/>
              <a:buAutoNum type="arabicPeriod"/>
              <a:defRPr/>
            </a:pPr>
            <a:r>
              <a:rPr lang="en-US" sz="3200" dirty="0"/>
              <a:t>The process for knowing when a new chemical is going to be </a:t>
            </a:r>
            <a:r>
              <a:rPr lang="en-US" sz="3200" u="sng" dirty="0"/>
              <a:t>purchased/used</a:t>
            </a:r>
            <a:r>
              <a:rPr lang="en-US" sz="3200" dirty="0"/>
              <a:t>.</a:t>
            </a:r>
          </a:p>
          <a:p>
            <a:pPr marL="514350" indent="-514350">
              <a:buFont typeface="+mj-lt"/>
              <a:buAutoNum type="arabicPeriod"/>
              <a:defRPr/>
            </a:pPr>
            <a:r>
              <a:rPr lang="en-US" sz="3200" dirty="0"/>
              <a:t>The process for knowing when a new chemical arrives </a:t>
            </a:r>
            <a:r>
              <a:rPr lang="en-US" sz="3200" u="sng" dirty="0"/>
              <a:t>in the facility</a:t>
            </a:r>
            <a:r>
              <a:rPr lang="en-US" sz="3200" dirty="0"/>
              <a:t>.</a:t>
            </a:r>
          </a:p>
          <a:p>
            <a:pPr marL="514350" indent="-514350">
              <a:buFont typeface="+mj-lt"/>
              <a:buAutoNum type="arabicPeriod"/>
              <a:defRPr/>
            </a:pPr>
            <a:r>
              <a:rPr lang="en-US" sz="3200" dirty="0"/>
              <a:t>The process for informing the Job Title in charge of the inventory.</a:t>
            </a:r>
          </a:p>
          <a:p>
            <a:pPr marL="514350" indent="-514350">
              <a:buFont typeface="+mj-lt"/>
              <a:buAutoNum type="arabicPeriod"/>
              <a:defRPr/>
            </a:pPr>
            <a:r>
              <a:rPr lang="en-US" sz="3200" dirty="0"/>
              <a:t>The process for informing the Job Title in charge of SDS’.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08EED-428E-B76C-0776-CA41975DC160}"/>
            </a:ext>
          </a:extLst>
        </p:cNvPr>
        <p:cNvGrpSpPr/>
        <p:nvPr/>
      </p:nvGrpSpPr>
      <p:grpSpPr>
        <a:xfrm>
          <a:off x="0" y="0"/>
          <a:ext cx="0" cy="0"/>
          <a:chOff x="0" y="0"/>
          <a:chExt cx="0" cy="0"/>
        </a:xfrm>
      </p:grpSpPr>
      <p:sp>
        <p:nvSpPr>
          <p:cNvPr id="32770" name="Title 1">
            <a:extLst>
              <a:ext uri="{FF2B5EF4-FFF2-40B4-BE49-F238E27FC236}">
                <a16:creationId xmlns:a16="http://schemas.microsoft.com/office/drawing/2014/main" id="{85CEE61A-1A89-0A23-D6E0-EF9DD568F577}"/>
              </a:ext>
            </a:extLst>
          </p:cNvPr>
          <p:cNvSpPr>
            <a:spLocks noGrp="1" noChangeArrowheads="1"/>
          </p:cNvSpPr>
          <p:nvPr>
            <p:ph type="title"/>
          </p:nvPr>
        </p:nvSpPr>
        <p:spPr/>
        <p:txBody>
          <a:bodyPr/>
          <a:lstStyle/>
          <a:p>
            <a:pPr eaLnBrk="1" hangingPunct="1"/>
            <a:r>
              <a:rPr lang="en-US" altLang="en-US" dirty="0"/>
              <a:t>1910.1200(e)(1)(</a:t>
            </a:r>
            <a:r>
              <a:rPr lang="en-US" altLang="en-US" dirty="0" err="1"/>
              <a:t>i</a:t>
            </a:r>
            <a:r>
              <a:rPr lang="en-US" altLang="en-US" dirty="0"/>
              <a:t>) Inventory of currently </a:t>
            </a:r>
            <a:r>
              <a:rPr lang="en-US" altLang="en-US" u="sng" dirty="0"/>
              <a:t>present</a:t>
            </a:r>
            <a:r>
              <a:rPr lang="en-US" altLang="en-US" dirty="0"/>
              <a:t> chemicals</a:t>
            </a:r>
          </a:p>
        </p:txBody>
      </p:sp>
      <p:sp>
        <p:nvSpPr>
          <p:cNvPr id="32771" name="Slide Number Placeholder 4">
            <a:extLst>
              <a:ext uri="{FF2B5EF4-FFF2-40B4-BE49-F238E27FC236}">
                <a16:creationId xmlns:a16="http://schemas.microsoft.com/office/drawing/2014/main" id="{5E06AB3F-B076-6E0E-836E-62BB7EDAB9B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B571A06F-6827-488C-9634-F8301C9FF9A4}" type="slidenum">
              <a:rPr lang="en-US" altLang="en-US" sz="1200">
                <a:solidFill>
                  <a:srgbClr val="898989"/>
                </a:solidFill>
              </a:rPr>
              <a:pPr fontAlgn="base">
                <a:lnSpc>
                  <a:spcPct val="100000"/>
                </a:lnSpc>
                <a:spcBef>
                  <a:spcPct val="0"/>
                </a:spcBef>
                <a:spcAft>
                  <a:spcPct val="0"/>
                </a:spcAft>
                <a:buNone/>
              </a:pPr>
              <a:t>23</a:t>
            </a:fld>
            <a:endParaRPr lang="en-US" altLang="en-US" sz="1200">
              <a:solidFill>
                <a:srgbClr val="898989"/>
              </a:solidFill>
            </a:endParaRPr>
          </a:p>
        </p:txBody>
      </p:sp>
      <p:sp>
        <p:nvSpPr>
          <p:cNvPr id="3" name="TextBox 2">
            <a:extLst>
              <a:ext uri="{FF2B5EF4-FFF2-40B4-BE49-F238E27FC236}">
                <a16:creationId xmlns:a16="http://schemas.microsoft.com/office/drawing/2014/main" id="{16992381-8DA2-1D59-B546-60711380CF8D}"/>
              </a:ext>
            </a:extLst>
          </p:cNvPr>
          <p:cNvSpPr txBox="1"/>
          <p:nvPr/>
        </p:nvSpPr>
        <p:spPr>
          <a:xfrm>
            <a:off x="597158" y="1231640"/>
            <a:ext cx="11135525" cy="4031873"/>
          </a:xfrm>
          <a:prstGeom prst="rect">
            <a:avLst/>
          </a:prstGeom>
          <a:noFill/>
        </p:spPr>
        <p:txBody>
          <a:bodyPr wrap="square">
            <a:spAutoFit/>
          </a:bodyPr>
          <a:lstStyle/>
          <a:p>
            <a:pPr marL="0" indent="0">
              <a:buFont typeface="Arial" panose="020B0604020202020204" pitchFamily="34" charset="0"/>
              <a:buNone/>
              <a:defRPr/>
            </a:pPr>
            <a:r>
              <a:rPr lang="en-US" sz="3200" dirty="0"/>
              <a:t>Include the following in the Program </a:t>
            </a:r>
            <a:r>
              <a:rPr lang="en-US" sz="3200" u="sng" dirty="0"/>
              <a:t>and</a:t>
            </a:r>
            <a:r>
              <a:rPr lang="en-US" sz="3200" dirty="0"/>
              <a:t> the training:</a:t>
            </a:r>
          </a:p>
          <a:p>
            <a:pPr marL="514350" indent="-514350">
              <a:buFont typeface="+mj-lt"/>
              <a:buAutoNum type="arabicPeriod"/>
              <a:defRPr/>
            </a:pPr>
            <a:r>
              <a:rPr lang="en-US" sz="3200" dirty="0"/>
              <a:t>The process for knowing when a chemical is no longer going to be </a:t>
            </a:r>
            <a:r>
              <a:rPr lang="en-US" sz="3200" u="sng" dirty="0"/>
              <a:t>purchased/used</a:t>
            </a:r>
            <a:r>
              <a:rPr lang="en-US" sz="3200" dirty="0"/>
              <a:t>.</a:t>
            </a:r>
          </a:p>
          <a:p>
            <a:pPr marL="514350" indent="-514350">
              <a:buFont typeface="+mj-lt"/>
              <a:buAutoNum type="arabicPeriod"/>
              <a:defRPr/>
            </a:pPr>
            <a:r>
              <a:rPr lang="en-US" sz="3200" dirty="0"/>
              <a:t>The process for knowing when a chemical is no longer </a:t>
            </a:r>
            <a:r>
              <a:rPr lang="en-US" sz="3200" u="sng" dirty="0"/>
              <a:t>in the facility </a:t>
            </a:r>
            <a:r>
              <a:rPr lang="en-US" sz="3200" dirty="0"/>
              <a:t>in any primary or secondary container.</a:t>
            </a:r>
          </a:p>
          <a:p>
            <a:pPr marL="514350" indent="-514350">
              <a:buFont typeface="+mj-lt"/>
              <a:buAutoNum type="arabicPeriod"/>
              <a:defRPr/>
            </a:pPr>
            <a:r>
              <a:rPr lang="en-US" sz="3200" dirty="0"/>
              <a:t>The process for informing the Job Title in charge of the inventory.</a:t>
            </a:r>
          </a:p>
          <a:p>
            <a:pPr marL="514350" indent="-514350">
              <a:buFont typeface="+mj-lt"/>
              <a:buAutoNum type="arabicPeriod"/>
              <a:defRPr/>
            </a:pPr>
            <a:r>
              <a:rPr lang="en-US" sz="3200" dirty="0"/>
              <a:t>The process for informing the Job Title in charge of SDS’.</a:t>
            </a:r>
          </a:p>
        </p:txBody>
      </p:sp>
    </p:spTree>
    <p:extLst>
      <p:ext uri="{BB962C8B-B14F-4D97-AF65-F5344CB8AC3E}">
        <p14:creationId xmlns:p14="http://schemas.microsoft.com/office/powerpoint/2010/main" val="1452885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DC06-3BD3-DFEF-A166-3C0FD7A6CA61}"/>
              </a:ext>
            </a:extLst>
          </p:cNvPr>
          <p:cNvSpPr>
            <a:spLocks noGrp="1"/>
          </p:cNvSpPr>
          <p:nvPr>
            <p:ph type="title"/>
          </p:nvPr>
        </p:nvSpPr>
        <p:spPr/>
        <p:txBody>
          <a:bodyPr/>
          <a:lstStyle/>
          <a:p>
            <a:r>
              <a:rPr lang="en-US" altLang="en-US" dirty="0"/>
              <a:t>Present Means In Or On Any:</a:t>
            </a:r>
            <a:endParaRPr lang="en-US" dirty="0"/>
          </a:p>
        </p:txBody>
      </p:sp>
      <p:sp>
        <p:nvSpPr>
          <p:cNvPr id="3" name="Content Placeholder 2">
            <a:extLst>
              <a:ext uri="{FF2B5EF4-FFF2-40B4-BE49-F238E27FC236}">
                <a16:creationId xmlns:a16="http://schemas.microsoft.com/office/drawing/2014/main" id="{00AA0605-FABE-C862-21AF-C01BA6165465}"/>
              </a:ext>
            </a:extLst>
          </p:cNvPr>
          <p:cNvSpPr>
            <a:spLocks noGrp="1"/>
          </p:cNvSpPr>
          <p:nvPr>
            <p:ph idx="1"/>
          </p:nvPr>
        </p:nvSpPr>
        <p:spPr/>
        <p:txBody>
          <a:bodyPr/>
          <a:lstStyle/>
          <a:p>
            <a:r>
              <a:rPr lang="en-US" altLang="en-US" dirty="0"/>
              <a:t>storage room</a:t>
            </a:r>
          </a:p>
          <a:p>
            <a:r>
              <a:rPr lang="en-US" altLang="en-US" dirty="0"/>
              <a:t>shed</a:t>
            </a:r>
          </a:p>
          <a:p>
            <a:r>
              <a:rPr lang="en-US" altLang="en-US" dirty="0"/>
              <a:t>cabinet </a:t>
            </a:r>
          </a:p>
          <a:p>
            <a:r>
              <a:rPr lang="en-US" altLang="en-US" dirty="0"/>
              <a:t>employee’s workbench</a:t>
            </a:r>
          </a:p>
          <a:p>
            <a:r>
              <a:rPr lang="en-US" altLang="en-US" dirty="0"/>
              <a:t>any company vehicle </a:t>
            </a:r>
          </a:p>
          <a:p>
            <a:r>
              <a:rPr lang="en-US" altLang="en-US" dirty="0"/>
              <a:t> off-site location</a:t>
            </a:r>
          </a:p>
          <a:p>
            <a:pPr marL="0" indent="0">
              <a:buNone/>
            </a:pPr>
            <a:r>
              <a:rPr lang="en-US" altLang="en-US" dirty="0"/>
              <a:t>Or </a:t>
            </a:r>
          </a:p>
          <a:p>
            <a:r>
              <a:rPr lang="en-US" altLang="en-US" dirty="0"/>
              <a:t>behind actively used 55-gallon drums or dusty boxes</a:t>
            </a:r>
          </a:p>
          <a:p>
            <a:r>
              <a:rPr lang="en-US" altLang="en-US" dirty="0"/>
              <a:t>in that back room no one goes into anymore </a:t>
            </a:r>
          </a:p>
          <a:p>
            <a:endParaRPr lang="en-US" dirty="0"/>
          </a:p>
        </p:txBody>
      </p:sp>
      <p:sp>
        <p:nvSpPr>
          <p:cNvPr id="4" name="Slide Number Placeholder 3">
            <a:extLst>
              <a:ext uri="{FF2B5EF4-FFF2-40B4-BE49-F238E27FC236}">
                <a16:creationId xmlns:a16="http://schemas.microsoft.com/office/drawing/2014/main" id="{15BB6E9E-65B9-8A19-85F2-1419B5A08085}"/>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24</a:t>
            </a:fld>
            <a:endParaRPr lang="en-US" altLang="en-US">
              <a:latin typeface="Calibri" panose="020F0502020204030204" pitchFamily="34" charset="0"/>
            </a:endParaRPr>
          </a:p>
        </p:txBody>
      </p:sp>
    </p:spTree>
    <p:extLst>
      <p:ext uri="{BB962C8B-B14F-4D97-AF65-F5344CB8AC3E}">
        <p14:creationId xmlns:p14="http://schemas.microsoft.com/office/powerpoint/2010/main" val="1681725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E64C9-9228-A6CC-2C9C-89CBB4A80902}"/>
              </a:ext>
            </a:extLst>
          </p:cNvPr>
          <p:cNvSpPr>
            <a:spLocks noGrp="1"/>
          </p:cNvSpPr>
          <p:nvPr>
            <p:ph type="title"/>
          </p:nvPr>
        </p:nvSpPr>
        <p:spPr/>
        <p:txBody>
          <a:bodyPr/>
          <a:lstStyle/>
          <a:p>
            <a:r>
              <a:rPr lang="en-US" dirty="0"/>
              <a:t>Not Required, But Should Be </a:t>
            </a:r>
          </a:p>
        </p:txBody>
      </p:sp>
      <p:sp>
        <p:nvSpPr>
          <p:cNvPr id="3" name="Content Placeholder 2">
            <a:extLst>
              <a:ext uri="{FF2B5EF4-FFF2-40B4-BE49-F238E27FC236}">
                <a16:creationId xmlns:a16="http://schemas.microsoft.com/office/drawing/2014/main" id="{A58F677C-9014-18B0-DCBD-3F6966002170}"/>
              </a:ext>
            </a:extLst>
          </p:cNvPr>
          <p:cNvSpPr>
            <a:spLocks noGrp="1"/>
          </p:cNvSpPr>
          <p:nvPr>
            <p:ph idx="1"/>
          </p:nvPr>
        </p:nvSpPr>
        <p:spPr/>
        <p:txBody>
          <a:bodyPr/>
          <a:lstStyle/>
          <a:p>
            <a:endParaRPr lang="en-US" dirty="0"/>
          </a:p>
          <a:p>
            <a:endParaRPr lang="en-US" dirty="0"/>
          </a:p>
          <a:p>
            <a:pPr marL="0" indent="0">
              <a:buNone/>
            </a:pPr>
            <a:r>
              <a:rPr lang="en-US" dirty="0"/>
              <a:t>Regular comparison of the Inventory to the chemicals in the workplace.</a:t>
            </a:r>
          </a:p>
          <a:p>
            <a:pPr marL="0" indent="0">
              <a:buNone/>
            </a:pPr>
            <a:endParaRPr lang="en-US" dirty="0"/>
          </a:p>
          <a:p>
            <a:pPr marL="0" indent="0">
              <a:buNone/>
            </a:pPr>
            <a:r>
              <a:rPr lang="en-US" dirty="0"/>
              <a:t>Regular comparison of the Inventory to the available Safety Data Sheets.</a:t>
            </a:r>
          </a:p>
        </p:txBody>
      </p:sp>
      <p:sp>
        <p:nvSpPr>
          <p:cNvPr id="4" name="Slide Number Placeholder 3">
            <a:extLst>
              <a:ext uri="{FF2B5EF4-FFF2-40B4-BE49-F238E27FC236}">
                <a16:creationId xmlns:a16="http://schemas.microsoft.com/office/drawing/2014/main" id="{D3505AAD-1858-6B0D-FA6D-7FB8018EE572}"/>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25</a:t>
            </a:fld>
            <a:endParaRPr lang="en-US" altLang="en-US">
              <a:latin typeface="Calibri" panose="020F0502020204030204" pitchFamily="34" charset="0"/>
            </a:endParaRPr>
          </a:p>
        </p:txBody>
      </p:sp>
    </p:spTree>
    <p:extLst>
      <p:ext uri="{BB962C8B-B14F-4D97-AF65-F5344CB8AC3E}">
        <p14:creationId xmlns:p14="http://schemas.microsoft.com/office/powerpoint/2010/main" val="2160605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C1C02-E0CB-4857-7C10-2B9692A8C285}"/>
            </a:ext>
          </a:extLst>
        </p:cNvPr>
        <p:cNvGrpSpPr/>
        <p:nvPr/>
      </p:nvGrpSpPr>
      <p:grpSpPr>
        <a:xfrm>
          <a:off x="0" y="0"/>
          <a:ext cx="0" cy="0"/>
          <a:chOff x="0" y="0"/>
          <a:chExt cx="0" cy="0"/>
        </a:xfrm>
      </p:grpSpPr>
      <p:sp>
        <p:nvSpPr>
          <p:cNvPr id="29698" name="Title 1">
            <a:extLst>
              <a:ext uri="{FF2B5EF4-FFF2-40B4-BE49-F238E27FC236}">
                <a16:creationId xmlns:a16="http://schemas.microsoft.com/office/drawing/2014/main" id="{E4BB3603-9224-79A1-3251-D15579C42A29}"/>
              </a:ext>
            </a:extLst>
          </p:cNvPr>
          <p:cNvSpPr>
            <a:spLocks noGrp="1" noChangeArrowheads="1"/>
          </p:cNvSpPr>
          <p:nvPr>
            <p:ph type="title"/>
          </p:nvPr>
        </p:nvSpPr>
        <p:spPr/>
        <p:txBody>
          <a:bodyPr/>
          <a:lstStyle/>
          <a:p>
            <a:pPr eaLnBrk="1" hangingPunct="1"/>
            <a:r>
              <a:rPr lang="en-US" altLang="en-US" dirty="0"/>
              <a:t>Source of Information: Safety Data Sheets</a:t>
            </a:r>
          </a:p>
        </p:txBody>
      </p:sp>
      <p:sp>
        <p:nvSpPr>
          <p:cNvPr id="29699" name="Slide Number Placeholder 4">
            <a:extLst>
              <a:ext uri="{FF2B5EF4-FFF2-40B4-BE49-F238E27FC236}">
                <a16:creationId xmlns:a16="http://schemas.microsoft.com/office/drawing/2014/main" id="{A7368E92-11A8-CA81-3CE1-3232CC6AE9F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A341CF01-39D4-4989-96A0-028731497583}" type="slidenum">
              <a:rPr lang="en-US" altLang="en-US" sz="1200">
                <a:solidFill>
                  <a:srgbClr val="898989"/>
                </a:solidFill>
              </a:rPr>
              <a:pPr fontAlgn="base">
                <a:lnSpc>
                  <a:spcPct val="100000"/>
                </a:lnSpc>
                <a:spcBef>
                  <a:spcPct val="0"/>
                </a:spcBef>
                <a:spcAft>
                  <a:spcPct val="0"/>
                </a:spcAft>
                <a:buNone/>
              </a:pPr>
              <a:t>26</a:t>
            </a:fld>
            <a:endParaRPr lang="en-US" altLang="en-US" sz="1200">
              <a:solidFill>
                <a:srgbClr val="898989"/>
              </a:solidFill>
            </a:endParaRPr>
          </a:p>
        </p:txBody>
      </p:sp>
      <p:sp>
        <p:nvSpPr>
          <p:cNvPr id="29700" name="TextBox 1">
            <a:extLst>
              <a:ext uri="{FF2B5EF4-FFF2-40B4-BE49-F238E27FC236}">
                <a16:creationId xmlns:a16="http://schemas.microsoft.com/office/drawing/2014/main" id="{D2DD1847-D729-9241-69D4-3643ECCB55CA}"/>
              </a:ext>
            </a:extLst>
          </p:cNvPr>
          <p:cNvSpPr txBox="1">
            <a:spLocks noChangeArrowheads="1"/>
          </p:cNvSpPr>
          <p:nvPr/>
        </p:nvSpPr>
        <p:spPr bwMode="auto">
          <a:xfrm>
            <a:off x="2020888" y="1216025"/>
            <a:ext cx="80184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000" dirty="0">
                <a:solidFill>
                  <a:prstClr val="black"/>
                </a:solidFill>
              </a:rPr>
              <a:t>The lynch pin for the management of hazards is the </a:t>
            </a:r>
            <a:r>
              <a:rPr lang="en-US" altLang="en-US" sz="2000" b="1" dirty="0">
                <a:solidFill>
                  <a:prstClr val="black"/>
                </a:solidFill>
              </a:rPr>
              <a:t>SDS</a:t>
            </a:r>
            <a:r>
              <a:rPr lang="en-US" altLang="en-US" sz="2000" dirty="0">
                <a:solidFill>
                  <a:prstClr val="black"/>
                </a:solidFill>
              </a:rPr>
              <a:t>.</a:t>
            </a:r>
          </a:p>
        </p:txBody>
      </p:sp>
      <p:sp>
        <p:nvSpPr>
          <p:cNvPr id="29701" name="TextBox 2">
            <a:extLst>
              <a:ext uri="{FF2B5EF4-FFF2-40B4-BE49-F238E27FC236}">
                <a16:creationId xmlns:a16="http://schemas.microsoft.com/office/drawing/2014/main" id="{F93D27D0-8B03-1FD2-F2AC-9A86D762C54D}"/>
              </a:ext>
            </a:extLst>
          </p:cNvPr>
          <p:cNvSpPr txBox="1">
            <a:spLocks noChangeArrowheads="1"/>
          </p:cNvSpPr>
          <p:nvPr/>
        </p:nvSpPr>
        <p:spPr bwMode="auto">
          <a:xfrm>
            <a:off x="461433" y="1787525"/>
            <a:ext cx="957791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r>
              <a:rPr lang="en-US" altLang="en-US" sz="2000" dirty="0">
                <a:solidFill>
                  <a:prstClr val="black"/>
                </a:solidFill>
              </a:rPr>
              <a:t>It contains information to be used for:</a:t>
            </a:r>
          </a:p>
        </p:txBody>
      </p:sp>
      <p:grpSp>
        <p:nvGrpSpPr>
          <p:cNvPr id="9" name="Group 8">
            <a:extLst>
              <a:ext uri="{FF2B5EF4-FFF2-40B4-BE49-F238E27FC236}">
                <a16:creationId xmlns:a16="http://schemas.microsoft.com/office/drawing/2014/main" id="{7D7BCC1B-2122-5CD3-FDED-24955D11F098}"/>
              </a:ext>
            </a:extLst>
          </p:cNvPr>
          <p:cNvGrpSpPr/>
          <p:nvPr/>
        </p:nvGrpSpPr>
        <p:grpSpPr>
          <a:xfrm>
            <a:off x="1247710" y="2359025"/>
            <a:ext cx="6794500" cy="3367086"/>
            <a:chOff x="787400" y="2227262"/>
            <a:chExt cx="6794500" cy="3367086"/>
          </a:xfrm>
        </p:grpSpPr>
        <p:sp>
          <p:nvSpPr>
            <p:cNvPr id="2" name="Rectangle: Rounded Corners 1">
              <a:extLst>
                <a:ext uri="{FF2B5EF4-FFF2-40B4-BE49-F238E27FC236}">
                  <a16:creationId xmlns:a16="http://schemas.microsoft.com/office/drawing/2014/main" id="{176826F6-3711-498C-8B50-80F7D0261C69}"/>
                </a:ext>
              </a:extLst>
            </p:cNvPr>
            <p:cNvSpPr/>
            <p:nvPr/>
          </p:nvSpPr>
          <p:spPr>
            <a:xfrm>
              <a:off x="787400" y="2227262"/>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Chemical Hazard Information</a:t>
              </a:r>
            </a:p>
          </p:txBody>
        </p:sp>
        <p:sp>
          <p:nvSpPr>
            <p:cNvPr id="3" name="Rectangle: Rounded Corners 2">
              <a:extLst>
                <a:ext uri="{FF2B5EF4-FFF2-40B4-BE49-F238E27FC236}">
                  <a16:creationId xmlns:a16="http://schemas.microsoft.com/office/drawing/2014/main" id="{6B8CD479-2319-8EA6-6F40-1F27B6A51CC4}"/>
                </a:ext>
              </a:extLst>
            </p:cNvPr>
            <p:cNvSpPr/>
            <p:nvPr/>
          </p:nvSpPr>
          <p:spPr>
            <a:xfrm>
              <a:off x="1200150" y="3135312"/>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Chemical management, safe use, storage, etc.</a:t>
              </a:r>
            </a:p>
          </p:txBody>
        </p:sp>
        <p:sp>
          <p:nvSpPr>
            <p:cNvPr id="4" name="Rectangle: Rounded Corners 3">
              <a:extLst>
                <a:ext uri="{FF2B5EF4-FFF2-40B4-BE49-F238E27FC236}">
                  <a16:creationId xmlns:a16="http://schemas.microsoft.com/office/drawing/2014/main" id="{2F0EBB76-7D97-5C29-2C56-0236FD2937F7}"/>
                </a:ext>
              </a:extLst>
            </p:cNvPr>
            <p:cNvSpPr/>
            <p:nvPr/>
          </p:nvSpPr>
          <p:spPr>
            <a:xfrm>
              <a:off x="1739900" y="4028280"/>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Safe Work Practices, PPE selection, Training</a:t>
              </a:r>
            </a:p>
          </p:txBody>
        </p:sp>
        <p:sp>
          <p:nvSpPr>
            <p:cNvPr id="5" name="Rectangle: Rounded Corners 4">
              <a:extLst>
                <a:ext uri="{FF2B5EF4-FFF2-40B4-BE49-F238E27FC236}">
                  <a16:creationId xmlns:a16="http://schemas.microsoft.com/office/drawing/2014/main" id="{0CE333D5-ADA3-47E8-DF75-BB47D36BCD9A}"/>
                </a:ext>
              </a:extLst>
            </p:cNvPr>
            <p:cNvSpPr/>
            <p:nvPr/>
          </p:nvSpPr>
          <p:spPr>
            <a:xfrm>
              <a:off x="2324100" y="4921248"/>
              <a:ext cx="5257800" cy="6731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r>
                <a:rPr lang="en-US" b="1" dirty="0">
                  <a:solidFill>
                    <a:prstClr val="black"/>
                  </a:solidFill>
                  <a:latin typeface="Calibri" panose="020F0502020204030204"/>
                </a:rPr>
                <a:t>Safe Disposal and/or transport</a:t>
              </a:r>
            </a:p>
          </p:txBody>
        </p:sp>
        <p:sp>
          <p:nvSpPr>
            <p:cNvPr id="6" name="Arrow: Down 5">
              <a:extLst>
                <a:ext uri="{FF2B5EF4-FFF2-40B4-BE49-F238E27FC236}">
                  <a16:creationId xmlns:a16="http://schemas.microsoft.com/office/drawing/2014/main" id="{F3DB9221-A14D-980F-74E5-962E9AD922CE}"/>
                </a:ext>
              </a:extLst>
            </p:cNvPr>
            <p:cNvSpPr/>
            <p:nvPr/>
          </p:nvSpPr>
          <p:spPr>
            <a:xfrm>
              <a:off x="5283200" y="2794000"/>
              <a:ext cx="546100" cy="4699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latin typeface="Calibri" panose="020F0502020204030204"/>
              </a:endParaRPr>
            </a:p>
          </p:txBody>
        </p:sp>
        <p:sp>
          <p:nvSpPr>
            <p:cNvPr id="7" name="Arrow: Down 6">
              <a:extLst>
                <a:ext uri="{FF2B5EF4-FFF2-40B4-BE49-F238E27FC236}">
                  <a16:creationId xmlns:a16="http://schemas.microsoft.com/office/drawing/2014/main" id="{7824BD2D-D323-C183-4506-67D6857E78CC}"/>
                </a:ext>
              </a:extLst>
            </p:cNvPr>
            <p:cNvSpPr/>
            <p:nvPr/>
          </p:nvSpPr>
          <p:spPr>
            <a:xfrm>
              <a:off x="5829300" y="3729830"/>
              <a:ext cx="546100" cy="4699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latin typeface="Calibri" panose="020F0502020204030204"/>
              </a:endParaRPr>
            </a:p>
          </p:txBody>
        </p:sp>
        <p:sp>
          <p:nvSpPr>
            <p:cNvPr id="8" name="Arrow: Down 7">
              <a:extLst>
                <a:ext uri="{FF2B5EF4-FFF2-40B4-BE49-F238E27FC236}">
                  <a16:creationId xmlns:a16="http://schemas.microsoft.com/office/drawing/2014/main" id="{029FB615-E2D6-C82B-3383-495383DB397F}"/>
                </a:ext>
              </a:extLst>
            </p:cNvPr>
            <p:cNvSpPr/>
            <p:nvPr/>
          </p:nvSpPr>
          <p:spPr>
            <a:xfrm>
              <a:off x="6299200" y="4576364"/>
              <a:ext cx="546100" cy="4699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latin typeface="Calibri" panose="020F0502020204030204"/>
              </a:endParaRPr>
            </a:p>
          </p:txBody>
        </p:sp>
      </p:grpSp>
    </p:spTree>
    <p:extLst>
      <p:ext uri="{BB962C8B-B14F-4D97-AF65-F5344CB8AC3E}">
        <p14:creationId xmlns:p14="http://schemas.microsoft.com/office/powerpoint/2010/main" val="1108764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62EE5BB7-A7A7-423B-3C14-47FE148D93B5}"/>
              </a:ext>
            </a:extLst>
          </p:cNvPr>
          <p:cNvSpPr>
            <a:spLocks noGrp="1" noChangeArrowheads="1"/>
          </p:cNvSpPr>
          <p:nvPr>
            <p:ph type="title"/>
          </p:nvPr>
        </p:nvSpPr>
        <p:spPr/>
        <p:txBody>
          <a:bodyPr/>
          <a:lstStyle/>
          <a:p>
            <a:r>
              <a:rPr lang="en-US" altLang="en-US"/>
              <a:t>The purpose of an SDS is to provide:</a:t>
            </a:r>
          </a:p>
        </p:txBody>
      </p:sp>
      <p:sp>
        <p:nvSpPr>
          <p:cNvPr id="35843" name="Content Placeholder 2">
            <a:extLst>
              <a:ext uri="{FF2B5EF4-FFF2-40B4-BE49-F238E27FC236}">
                <a16:creationId xmlns:a16="http://schemas.microsoft.com/office/drawing/2014/main" id="{6BE4C6B0-198B-DC3E-63CC-620A236CE82B}"/>
              </a:ext>
            </a:extLst>
          </p:cNvPr>
          <p:cNvSpPr>
            <a:spLocks noGrp="1"/>
          </p:cNvSpPr>
          <p:nvPr>
            <p:ph idx="1"/>
          </p:nvPr>
        </p:nvSpPr>
        <p:spPr>
          <a:xfrm>
            <a:off x="647700" y="1376363"/>
            <a:ext cx="10896600" cy="4394200"/>
          </a:xfrm>
        </p:spPr>
        <p:txBody>
          <a:bodyPr/>
          <a:lstStyle/>
          <a:p>
            <a:r>
              <a:rPr lang="en-US" altLang="en-US" dirty="0"/>
              <a:t>Information (temperature, reactivity, etc. conditions) to safely store the chemical</a:t>
            </a:r>
          </a:p>
          <a:p>
            <a:r>
              <a:rPr lang="en-US" altLang="en-US" dirty="0"/>
              <a:t>Information to select engineering controls, develop safe work practices, and select PPE</a:t>
            </a:r>
          </a:p>
          <a:p>
            <a:r>
              <a:rPr lang="en-US" altLang="en-US" dirty="0"/>
              <a:t>Information on proper handling of the chemical</a:t>
            </a:r>
          </a:p>
          <a:p>
            <a:r>
              <a:rPr lang="en-US" altLang="en-US" dirty="0"/>
              <a:t>Information on incompatible chemicals (Hey Bob, it says here that the chemical reacts with the chemicals we currently use for that product, yeah, it creates Cyanide gas and will kill you.)</a:t>
            </a:r>
          </a:p>
          <a:p>
            <a:r>
              <a:rPr lang="en-US" altLang="en-US" dirty="0"/>
              <a:t>Training material for employees</a:t>
            </a:r>
          </a:p>
          <a:p>
            <a:endParaRPr lang="en-US" altLang="en-US" dirty="0"/>
          </a:p>
        </p:txBody>
      </p:sp>
      <p:sp>
        <p:nvSpPr>
          <p:cNvPr id="35844" name="Slide Number Placeholder 3">
            <a:extLst>
              <a:ext uri="{FF2B5EF4-FFF2-40B4-BE49-F238E27FC236}">
                <a16:creationId xmlns:a16="http://schemas.microsoft.com/office/drawing/2014/main" id="{282EB640-3F1E-3122-57A4-BB7F3160F43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E118300B-42BC-4EE3-9886-172BEF1E362F}" type="slidenum">
              <a:rPr lang="en-US" altLang="en-US" sz="1200">
                <a:solidFill>
                  <a:srgbClr val="898989"/>
                </a:solidFill>
              </a:rPr>
              <a:pPr fontAlgn="base">
                <a:lnSpc>
                  <a:spcPct val="100000"/>
                </a:lnSpc>
                <a:spcBef>
                  <a:spcPct val="0"/>
                </a:spcBef>
                <a:spcAft>
                  <a:spcPct val="0"/>
                </a:spcAft>
                <a:buNone/>
              </a:pPr>
              <a:t>27</a:t>
            </a:fld>
            <a:endParaRPr lang="en-US" altLang="en-US" sz="1200">
              <a:solidFill>
                <a:srgbClr val="898989"/>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96E14323-BFBC-C572-446F-7412A0CD5708}"/>
              </a:ext>
            </a:extLst>
          </p:cNvPr>
          <p:cNvSpPr>
            <a:spLocks noGrp="1" noChangeArrowheads="1"/>
          </p:cNvSpPr>
          <p:nvPr>
            <p:ph type="title"/>
          </p:nvPr>
        </p:nvSpPr>
        <p:spPr/>
        <p:txBody>
          <a:bodyPr/>
          <a:lstStyle/>
          <a:p>
            <a:r>
              <a:rPr lang="en-US" altLang="en-US" dirty="0"/>
              <a:t>AND To Provide:</a:t>
            </a:r>
          </a:p>
        </p:txBody>
      </p:sp>
      <p:sp>
        <p:nvSpPr>
          <p:cNvPr id="36867" name="Content Placeholder 2">
            <a:extLst>
              <a:ext uri="{FF2B5EF4-FFF2-40B4-BE49-F238E27FC236}">
                <a16:creationId xmlns:a16="http://schemas.microsoft.com/office/drawing/2014/main" id="{919B5B06-6AD0-9A65-169F-DEB522C33644}"/>
              </a:ext>
            </a:extLst>
          </p:cNvPr>
          <p:cNvSpPr>
            <a:spLocks noGrp="1"/>
          </p:cNvSpPr>
          <p:nvPr>
            <p:ph idx="1"/>
          </p:nvPr>
        </p:nvSpPr>
        <p:spPr/>
        <p:txBody>
          <a:bodyPr/>
          <a:lstStyle/>
          <a:p>
            <a:endParaRPr lang="en-US" altLang="en-US" sz="1000" dirty="0"/>
          </a:p>
          <a:p>
            <a:r>
              <a:rPr lang="en-US" altLang="en-US" dirty="0"/>
              <a:t>A resource for employees on chemical hazards</a:t>
            </a:r>
          </a:p>
          <a:p>
            <a:endParaRPr lang="en-US" altLang="en-US" dirty="0"/>
          </a:p>
          <a:p>
            <a:r>
              <a:rPr lang="en-US" altLang="en-US" dirty="0"/>
              <a:t>Information for the hospital or medical facility in an emergency.</a:t>
            </a:r>
          </a:p>
          <a:p>
            <a:endParaRPr lang="en-US" altLang="en-US" dirty="0"/>
          </a:p>
          <a:p>
            <a:r>
              <a:rPr lang="en-US" altLang="en-US" dirty="0"/>
              <a:t>Information for the Fire Department or Emergency Response Team</a:t>
            </a:r>
          </a:p>
          <a:p>
            <a:endParaRPr lang="en-US" altLang="en-US" dirty="0"/>
          </a:p>
          <a:p>
            <a:r>
              <a:rPr lang="en-US" altLang="en-US" dirty="0"/>
              <a:t>A record of employee chemical exposures per </a:t>
            </a:r>
            <a:r>
              <a:rPr lang="en-US" altLang="en-US" u="sng" dirty="0">
                <a:hlinkClick r:id="rId2"/>
              </a:rPr>
              <a:t>1910.1020(d)(1)(ii)(B)</a:t>
            </a:r>
            <a:r>
              <a:rPr lang="en-US" altLang="en-US" dirty="0"/>
              <a:t> to be archived for 30 years after it is no longer present in your workplace</a:t>
            </a:r>
          </a:p>
          <a:p>
            <a:endParaRPr lang="en-US" altLang="en-US" dirty="0"/>
          </a:p>
        </p:txBody>
      </p:sp>
      <p:sp>
        <p:nvSpPr>
          <p:cNvPr id="36868" name="Slide Number Placeholder 3">
            <a:extLst>
              <a:ext uri="{FF2B5EF4-FFF2-40B4-BE49-F238E27FC236}">
                <a16:creationId xmlns:a16="http://schemas.microsoft.com/office/drawing/2014/main" id="{AFD6B5CE-0526-A499-D1E0-003C5CA4037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4010409B-590A-41D7-A595-5D545091FE1F}" type="slidenum">
              <a:rPr lang="en-US" altLang="en-US" sz="1200">
                <a:solidFill>
                  <a:srgbClr val="898989"/>
                </a:solidFill>
              </a:rPr>
              <a:pPr fontAlgn="base">
                <a:lnSpc>
                  <a:spcPct val="100000"/>
                </a:lnSpc>
                <a:spcBef>
                  <a:spcPct val="0"/>
                </a:spcBef>
                <a:spcAft>
                  <a:spcPct val="0"/>
                </a:spcAft>
                <a:buNone/>
              </a:pPr>
              <a:t>28</a:t>
            </a:fld>
            <a:endParaRPr lang="en-US" altLang="en-US" sz="1200">
              <a:solidFill>
                <a:srgbClr val="898989"/>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1FB4F840-C530-9569-CB3A-8BC3CD676557}"/>
              </a:ext>
            </a:extLst>
          </p:cNvPr>
          <p:cNvSpPr>
            <a:spLocks noGrp="1" noChangeArrowheads="1"/>
          </p:cNvSpPr>
          <p:nvPr>
            <p:ph type="title"/>
          </p:nvPr>
        </p:nvSpPr>
        <p:spPr/>
        <p:txBody>
          <a:bodyPr/>
          <a:lstStyle/>
          <a:p>
            <a:r>
              <a:rPr lang="en-US" altLang="en-US" dirty="0"/>
              <a:t>New in 2024</a:t>
            </a:r>
          </a:p>
        </p:txBody>
      </p:sp>
      <p:sp>
        <p:nvSpPr>
          <p:cNvPr id="3" name="Content Placeholder 2">
            <a:extLst>
              <a:ext uri="{FF2B5EF4-FFF2-40B4-BE49-F238E27FC236}">
                <a16:creationId xmlns:a16="http://schemas.microsoft.com/office/drawing/2014/main" id="{D2C0DB62-6F16-1D14-1974-44C6B5A7592C}"/>
              </a:ext>
            </a:extLst>
          </p:cNvPr>
          <p:cNvSpPr>
            <a:spLocks noGrp="1"/>
          </p:cNvSpPr>
          <p:nvPr>
            <p:ph idx="1"/>
          </p:nvPr>
        </p:nvSpPr>
        <p:spPr/>
        <p:txBody>
          <a:bodyPr/>
          <a:lstStyle/>
          <a:p>
            <a:pPr marL="0" indent="0" algn="ctr">
              <a:buNone/>
              <a:defRPr/>
            </a:pPr>
            <a:r>
              <a:rPr lang="en-US" sz="3200" b="1" dirty="0"/>
              <a:t>The Unknown Toxicant</a:t>
            </a:r>
          </a:p>
          <a:p>
            <a:pPr marL="0" indent="0">
              <a:buNone/>
              <a:defRPr/>
            </a:pPr>
            <a:endParaRPr lang="en-US" dirty="0"/>
          </a:p>
          <a:p>
            <a:pPr marL="0" indent="0">
              <a:buNone/>
              <a:defRPr/>
            </a:pPr>
            <a:r>
              <a:rPr lang="en-US" dirty="0"/>
              <a:t>Manufacturers can say </a:t>
            </a:r>
          </a:p>
          <a:p>
            <a:pPr marL="0" indent="0">
              <a:buNone/>
              <a:defRPr/>
            </a:pPr>
            <a:endParaRPr lang="en-US" dirty="0"/>
          </a:p>
          <a:p>
            <a:pPr marL="457200" lvl="1" indent="0">
              <a:buNone/>
              <a:defRPr/>
            </a:pPr>
            <a:r>
              <a:rPr lang="en-US" sz="2800" kern="0" dirty="0">
                <a:ea typeface="Calibri" panose="020F0502020204030204" pitchFamily="34" charset="0"/>
              </a:rPr>
              <a:t>“X% of this mixture consists of ingredient(s) of unknown acute (oral/dermal/inhalation) toxicity.”</a:t>
            </a:r>
            <a:endParaRPr lang="en-US" sz="3600" dirty="0"/>
          </a:p>
        </p:txBody>
      </p:sp>
      <p:sp>
        <p:nvSpPr>
          <p:cNvPr id="55300" name="Slide Number Placeholder 3">
            <a:extLst>
              <a:ext uri="{FF2B5EF4-FFF2-40B4-BE49-F238E27FC236}">
                <a16:creationId xmlns:a16="http://schemas.microsoft.com/office/drawing/2014/main" id="{4702D7FA-B5DE-923A-9254-AF8D43D42721}"/>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041CEA27-B96A-4E93-867F-B67F1F4B2F54}" type="slidenum">
              <a:rPr lang="en-US" altLang="en-US" sz="1200">
                <a:solidFill>
                  <a:srgbClr val="898989"/>
                </a:solidFill>
              </a:rPr>
              <a:pPr fontAlgn="base">
                <a:lnSpc>
                  <a:spcPct val="100000"/>
                </a:lnSpc>
                <a:spcBef>
                  <a:spcPct val="0"/>
                </a:spcBef>
                <a:spcAft>
                  <a:spcPct val="0"/>
                </a:spcAft>
                <a:buNone/>
              </a:pPr>
              <a:t>29</a:t>
            </a:fld>
            <a:endParaRPr lang="en-US" altLang="en-US" sz="1200">
              <a:solidFill>
                <a:srgbClr val="898989"/>
              </a:solidFill>
            </a:endParaRPr>
          </a:p>
        </p:txBody>
      </p:sp>
    </p:spTree>
    <p:extLst>
      <p:ext uri="{BB962C8B-B14F-4D97-AF65-F5344CB8AC3E}">
        <p14:creationId xmlns:p14="http://schemas.microsoft.com/office/powerpoint/2010/main" val="938773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FDF5503D-D901-60EF-B8BC-62128C373FEE}"/>
              </a:ext>
            </a:extLst>
          </p:cNvPr>
          <p:cNvSpPr>
            <a:spLocks noGrp="1" noChangeArrowheads="1"/>
          </p:cNvSpPr>
          <p:nvPr>
            <p:ph type="title"/>
          </p:nvPr>
        </p:nvSpPr>
        <p:spPr/>
        <p:txBody>
          <a:bodyPr/>
          <a:lstStyle/>
          <a:p>
            <a:r>
              <a:rPr lang="en-US" altLang="en-US"/>
              <a:t>I am giving this presentation because:</a:t>
            </a:r>
          </a:p>
        </p:txBody>
      </p:sp>
      <p:sp>
        <p:nvSpPr>
          <p:cNvPr id="17411" name="Content Placeholder 2">
            <a:extLst>
              <a:ext uri="{FF2B5EF4-FFF2-40B4-BE49-F238E27FC236}">
                <a16:creationId xmlns:a16="http://schemas.microsoft.com/office/drawing/2014/main" id="{0CCA4F9C-D879-4AD3-F37D-9CFE59788D97}"/>
              </a:ext>
            </a:extLst>
          </p:cNvPr>
          <p:cNvSpPr>
            <a:spLocks noGrp="1"/>
          </p:cNvSpPr>
          <p:nvPr>
            <p:ph idx="1"/>
          </p:nvPr>
        </p:nvSpPr>
        <p:spPr/>
        <p:txBody>
          <a:bodyPr/>
          <a:lstStyle/>
          <a:p>
            <a:endParaRPr lang="en-US" altLang="en-US" sz="1600" dirty="0"/>
          </a:p>
          <a:p>
            <a:endParaRPr lang="en-US" altLang="en-US" sz="1600" dirty="0"/>
          </a:p>
          <a:p>
            <a:pPr marL="514350" indent="-514350">
              <a:buFont typeface="+mj-lt"/>
              <a:buAutoNum type="arabicPeriod"/>
            </a:pPr>
            <a:r>
              <a:rPr lang="en-US" altLang="en-US" dirty="0"/>
              <a:t>10X more people die each year, in hospitals, hospices, and homes, from occupational exposure to chemicals than are reported by the Bureau of Labor Statistics.</a:t>
            </a:r>
          </a:p>
          <a:p>
            <a:pPr marL="514350" indent="-514350">
              <a:buFont typeface="+mj-lt"/>
              <a:buAutoNum type="arabicPeriod"/>
            </a:pPr>
            <a:endParaRPr lang="en-US" altLang="en-US" sz="1000" dirty="0"/>
          </a:p>
          <a:p>
            <a:pPr marL="514350" indent="-514350">
              <a:buFont typeface="+mj-lt"/>
              <a:buAutoNum type="arabicPeriod"/>
            </a:pPr>
            <a:r>
              <a:rPr lang="en-US" altLang="en-US" dirty="0"/>
              <a:t>1-3 of the top 10 OSHA General Industry violations every year are for the Hazard Communication standard.  1926.59 ‘adopts’ 1910.1200.</a:t>
            </a:r>
          </a:p>
          <a:p>
            <a:pPr marL="514350" indent="-514350">
              <a:buFont typeface="+mj-lt"/>
              <a:buAutoNum type="arabicPeriod"/>
            </a:pPr>
            <a:endParaRPr lang="en-US" altLang="en-US" sz="1000" dirty="0"/>
          </a:p>
          <a:p>
            <a:pPr marL="514350" indent="-514350">
              <a:buFont typeface="+mj-lt"/>
              <a:buAutoNum type="arabicPeriod"/>
            </a:pPr>
            <a:r>
              <a:rPr lang="en-US" altLang="en-US" dirty="0"/>
              <a:t>6% of chemicals used in US workplaces have exposure limits.</a:t>
            </a:r>
          </a:p>
          <a:p>
            <a:endParaRPr lang="en-US" altLang="en-US" sz="1000" dirty="0"/>
          </a:p>
          <a:p>
            <a:endParaRPr lang="en-US" altLang="en-US" sz="1000" dirty="0"/>
          </a:p>
          <a:p>
            <a:endParaRPr lang="en-US" altLang="en-US" dirty="0"/>
          </a:p>
        </p:txBody>
      </p:sp>
      <p:sp>
        <p:nvSpPr>
          <p:cNvPr id="17412" name="Slide Number Placeholder 3">
            <a:extLst>
              <a:ext uri="{FF2B5EF4-FFF2-40B4-BE49-F238E27FC236}">
                <a16:creationId xmlns:a16="http://schemas.microsoft.com/office/drawing/2014/main" id="{98E0C041-764E-B09C-1964-9E475F45FF1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B36C93C-78AE-43DD-A4C2-7281F3D0EAA5}" type="slidenum">
              <a:rPr lang="en-US" altLang="en-US">
                <a:solidFill>
                  <a:srgbClr val="898989"/>
                </a:solidFill>
              </a:rPr>
              <a:pPr fontAlgn="base">
                <a:spcBef>
                  <a:spcPct val="0"/>
                </a:spcBef>
                <a:spcAft>
                  <a:spcPct val="0"/>
                </a:spcAft>
              </a:pPr>
              <a:t>3</a:t>
            </a:fld>
            <a:endParaRPr lang="en-US" altLang="en-US">
              <a:solidFill>
                <a:srgbClr val="898989"/>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0B626-3910-90F4-BFCD-E55A7B67DAE4}"/>
              </a:ext>
            </a:extLst>
          </p:cNvPr>
          <p:cNvSpPr>
            <a:spLocks noGrp="1"/>
          </p:cNvSpPr>
          <p:nvPr>
            <p:ph type="title"/>
          </p:nvPr>
        </p:nvSpPr>
        <p:spPr>
          <a:xfrm>
            <a:off x="503852" y="312738"/>
            <a:ext cx="11196735" cy="995362"/>
          </a:xfrm>
        </p:spPr>
        <p:txBody>
          <a:bodyPr/>
          <a:lstStyle/>
          <a:p>
            <a:r>
              <a:rPr lang="en-US" altLang="en-US" dirty="0"/>
              <a:t>Also New in 2024 relevant to Hazard Communication Program Implementation</a:t>
            </a:r>
            <a:endParaRPr lang="en-US" dirty="0"/>
          </a:p>
        </p:txBody>
      </p:sp>
      <p:sp>
        <p:nvSpPr>
          <p:cNvPr id="3" name="Content Placeholder 2">
            <a:extLst>
              <a:ext uri="{FF2B5EF4-FFF2-40B4-BE49-F238E27FC236}">
                <a16:creationId xmlns:a16="http://schemas.microsoft.com/office/drawing/2014/main" id="{ADA5A464-5B0E-32D5-C2AD-2D22D0A7681F}"/>
              </a:ext>
            </a:extLst>
          </p:cNvPr>
          <p:cNvSpPr>
            <a:spLocks noGrp="1"/>
          </p:cNvSpPr>
          <p:nvPr>
            <p:ph idx="1"/>
          </p:nvPr>
        </p:nvSpPr>
        <p:spPr>
          <a:xfrm>
            <a:off x="503851" y="1614488"/>
            <a:ext cx="11196735" cy="4394200"/>
          </a:xfrm>
        </p:spPr>
        <p:txBody>
          <a:bodyPr/>
          <a:lstStyle/>
          <a:p>
            <a:r>
              <a:rPr lang="en-US" dirty="0"/>
              <a:t>Classification of physical and health hazards changes for SDS writers</a:t>
            </a:r>
          </a:p>
          <a:p>
            <a:endParaRPr lang="en-US" dirty="0"/>
          </a:p>
          <a:p>
            <a:r>
              <a:rPr lang="en-US" dirty="0"/>
              <a:t>If there is no room for tags, pull out, or fold-back labels:</a:t>
            </a:r>
          </a:p>
          <a:p>
            <a:pPr lvl="1"/>
            <a:r>
              <a:rPr lang="en-US" sz="2800" dirty="0"/>
              <a:t>Small package, ≤100ml, labels don’t need hazard or precautionary statements</a:t>
            </a:r>
          </a:p>
          <a:p>
            <a:pPr lvl="1"/>
            <a:r>
              <a:rPr lang="en-US" sz="2800" dirty="0"/>
              <a:t>Very small packages, ≤3ml, only need to be labeled with the name.</a:t>
            </a:r>
          </a:p>
          <a:p>
            <a:endParaRPr lang="en-US" dirty="0"/>
          </a:p>
          <a:p>
            <a:r>
              <a:rPr lang="en-US" dirty="0"/>
              <a:t>SDS: tightened up the concentration of ingredient ranges in Section 3, no more 10-90%</a:t>
            </a:r>
          </a:p>
        </p:txBody>
      </p:sp>
      <p:sp>
        <p:nvSpPr>
          <p:cNvPr id="4" name="Slide Number Placeholder 3">
            <a:extLst>
              <a:ext uri="{FF2B5EF4-FFF2-40B4-BE49-F238E27FC236}">
                <a16:creationId xmlns:a16="http://schemas.microsoft.com/office/drawing/2014/main" id="{5419D535-6440-1306-FA57-FB8F5F212D56}"/>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30</a:t>
            </a:fld>
            <a:endParaRPr lang="en-US" altLang="en-US">
              <a:latin typeface="Calibri" panose="020F0502020204030204" pitchFamily="34" charset="0"/>
            </a:endParaRPr>
          </a:p>
        </p:txBody>
      </p:sp>
    </p:spTree>
    <p:extLst>
      <p:ext uri="{BB962C8B-B14F-4D97-AF65-F5344CB8AC3E}">
        <p14:creationId xmlns:p14="http://schemas.microsoft.com/office/powerpoint/2010/main" val="24292942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90F3E071-4E33-55F8-A0D7-BDD38766B3B9}"/>
              </a:ext>
            </a:extLst>
          </p:cNvPr>
          <p:cNvSpPr>
            <a:spLocks noGrp="1" noChangeArrowheads="1"/>
          </p:cNvSpPr>
          <p:nvPr>
            <p:ph type="title"/>
          </p:nvPr>
        </p:nvSpPr>
        <p:spPr>
          <a:xfrm>
            <a:off x="485192" y="193675"/>
            <a:ext cx="11271379" cy="850900"/>
          </a:xfrm>
        </p:spPr>
        <p:txBody>
          <a:bodyPr/>
          <a:lstStyle/>
          <a:p>
            <a:pPr algn="ctr"/>
            <a:r>
              <a:rPr lang="en-US" altLang="en-US" dirty="0"/>
              <a:t>Managing Your SDS Under Two OSHA Standards</a:t>
            </a:r>
            <a:br>
              <a:rPr lang="en-US" altLang="en-US" dirty="0"/>
            </a:br>
            <a:r>
              <a:rPr lang="en-US" altLang="en-US" dirty="0"/>
              <a:t>1910.1200 and 1910.1020</a:t>
            </a:r>
          </a:p>
        </p:txBody>
      </p:sp>
      <p:sp>
        <p:nvSpPr>
          <p:cNvPr id="3" name="Content Placeholder 2">
            <a:extLst>
              <a:ext uri="{FF2B5EF4-FFF2-40B4-BE49-F238E27FC236}">
                <a16:creationId xmlns:a16="http://schemas.microsoft.com/office/drawing/2014/main" id="{2515FB6C-DD44-FB37-4DF6-ACBB46C91433}"/>
              </a:ext>
            </a:extLst>
          </p:cNvPr>
          <p:cNvSpPr>
            <a:spLocks noGrp="1"/>
          </p:cNvSpPr>
          <p:nvPr>
            <p:ph idx="1"/>
          </p:nvPr>
        </p:nvSpPr>
        <p:spPr/>
        <p:txBody>
          <a:bodyPr/>
          <a:lstStyle/>
          <a:p>
            <a:pPr marL="0" indent="0">
              <a:buNone/>
              <a:defRPr/>
            </a:pPr>
            <a:r>
              <a:rPr lang="en-US" dirty="0"/>
              <a:t>1910.1020 Access to employee exposure and medical records</a:t>
            </a:r>
          </a:p>
          <a:p>
            <a:pPr marL="0" indent="0">
              <a:buNone/>
              <a:defRPr/>
            </a:pPr>
            <a:endParaRPr lang="en-US" sz="1000" dirty="0"/>
          </a:p>
          <a:p>
            <a:pPr marL="0" indent="0">
              <a:buNone/>
              <a:defRPr/>
            </a:pPr>
            <a:r>
              <a:rPr lang="en-US" dirty="0"/>
              <a:t>The SDS, or the inventory with where and when the chemical was used, is an employee exposure record and shall be kept for 30 years after the chemical is no longer present in the workplace(s).</a:t>
            </a:r>
          </a:p>
          <a:p>
            <a:pPr marL="0" indent="0">
              <a:buNone/>
              <a:defRPr/>
            </a:pPr>
            <a:endParaRPr lang="en-US" sz="1000" dirty="0"/>
          </a:p>
          <a:p>
            <a:pPr marL="0" indent="0">
              <a:buNone/>
              <a:defRPr/>
            </a:pPr>
            <a:r>
              <a:rPr lang="en-US" dirty="0"/>
              <a:t>1910.1200(g)(5) the chemical manufacturer, importer or employer preparing the SDS shall update it with any </a:t>
            </a:r>
            <a:r>
              <a:rPr lang="en-US" u="sng" dirty="0"/>
              <a:t>new significant information of the hazard</a:t>
            </a:r>
            <a:r>
              <a:rPr lang="en-US" dirty="0"/>
              <a:t>, or hazard control, it shall be added to the SDS w/in 3 months and sent with the next shipment</a:t>
            </a:r>
          </a:p>
        </p:txBody>
      </p:sp>
      <p:sp>
        <p:nvSpPr>
          <p:cNvPr id="37892" name="Slide Number Placeholder 3">
            <a:extLst>
              <a:ext uri="{FF2B5EF4-FFF2-40B4-BE49-F238E27FC236}">
                <a16:creationId xmlns:a16="http://schemas.microsoft.com/office/drawing/2014/main" id="{62FFE100-270D-84E5-34E9-10AFA836454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F265714E-7847-4AE9-90D7-3F255DB6CF5B}" type="slidenum">
              <a:rPr lang="en-US" altLang="en-US" sz="1200">
                <a:solidFill>
                  <a:srgbClr val="898989"/>
                </a:solidFill>
              </a:rPr>
              <a:pPr fontAlgn="base">
                <a:lnSpc>
                  <a:spcPct val="100000"/>
                </a:lnSpc>
                <a:spcBef>
                  <a:spcPct val="0"/>
                </a:spcBef>
                <a:spcAft>
                  <a:spcPct val="0"/>
                </a:spcAft>
                <a:buNone/>
              </a:pPr>
              <a:t>31</a:t>
            </a:fld>
            <a:endParaRPr lang="en-US" altLang="en-US" sz="1200">
              <a:solidFill>
                <a:srgbClr val="898989"/>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55D99141-0792-839A-03BD-52EDE5B6D68E}"/>
              </a:ext>
            </a:extLst>
          </p:cNvPr>
          <p:cNvSpPr>
            <a:spLocks noGrp="1" noChangeArrowheads="1"/>
          </p:cNvSpPr>
          <p:nvPr>
            <p:ph type="title"/>
          </p:nvPr>
        </p:nvSpPr>
        <p:spPr/>
        <p:txBody>
          <a:bodyPr/>
          <a:lstStyle/>
          <a:p>
            <a:pPr eaLnBrk="1" hangingPunct="1"/>
            <a:r>
              <a:rPr lang="en-US" altLang="en-US"/>
              <a:t>Primary Container Labeling</a:t>
            </a:r>
          </a:p>
        </p:txBody>
      </p:sp>
      <p:sp>
        <p:nvSpPr>
          <p:cNvPr id="38915" name="Slide Number Placeholder 4">
            <a:extLst>
              <a:ext uri="{FF2B5EF4-FFF2-40B4-BE49-F238E27FC236}">
                <a16:creationId xmlns:a16="http://schemas.microsoft.com/office/drawing/2014/main" id="{457B7C09-55F4-E8FF-1F90-4220D86674C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ED364FFB-01E6-44DA-BF89-CCB65A55AB73}" type="slidenum">
              <a:rPr lang="en-US" altLang="en-US" sz="1200">
                <a:solidFill>
                  <a:srgbClr val="898989"/>
                </a:solidFill>
              </a:rPr>
              <a:pPr fontAlgn="base">
                <a:lnSpc>
                  <a:spcPct val="100000"/>
                </a:lnSpc>
                <a:spcBef>
                  <a:spcPct val="0"/>
                </a:spcBef>
                <a:spcAft>
                  <a:spcPct val="0"/>
                </a:spcAft>
                <a:buNone/>
              </a:pPr>
              <a:t>32</a:t>
            </a:fld>
            <a:endParaRPr lang="en-US" altLang="en-US" sz="1200">
              <a:solidFill>
                <a:srgbClr val="898989"/>
              </a:solidFill>
            </a:endParaRPr>
          </a:p>
        </p:txBody>
      </p:sp>
      <p:sp>
        <p:nvSpPr>
          <p:cNvPr id="38916" name="TextBox 1">
            <a:extLst>
              <a:ext uri="{FF2B5EF4-FFF2-40B4-BE49-F238E27FC236}">
                <a16:creationId xmlns:a16="http://schemas.microsoft.com/office/drawing/2014/main" id="{FA8258CE-1A83-C7F8-2973-A21FA090AD39}"/>
              </a:ext>
            </a:extLst>
          </p:cNvPr>
          <p:cNvSpPr txBox="1">
            <a:spLocks noChangeArrowheads="1"/>
          </p:cNvSpPr>
          <p:nvPr/>
        </p:nvSpPr>
        <p:spPr bwMode="auto">
          <a:xfrm>
            <a:off x="615820" y="1216026"/>
            <a:ext cx="942353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dirty="0">
                <a:solidFill>
                  <a:prstClr val="black"/>
                </a:solidFill>
              </a:rPr>
              <a:t>Primary containers come from the manufacturer</a:t>
            </a:r>
            <a:r>
              <a:rPr lang="en-US" altLang="en-US" sz="2000" dirty="0">
                <a:solidFill>
                  <a:prstClr val="black"/>
                </a:solidFill>
              </a:rPr>
              <a:t>.</a:t>
            </a:r>
          </a:p>
        </p:txBody>
      </p:sp>
      <p:sp>
        <p:nvSpPr>
          <p:cNvPr id="3" name="TextBox 2">
            <a:extLst>
              <a:ext uri="{FF2B5EF4-FFF2-40B4-BE49-F238E27FC236}">
                <a16:creationId xmlns:a16="http://schemas.microsoft.com/office/drawing/2014/main" id="{4BFAE815-AD6A-C04B-61ED-C82C624DB00F}"/>
              </a:ext>
            </a:extLst>
          </p:cNvPr>
          <p:cNvSpPr txBox="1"/>
          <p:nvPr/>
        </p:nvSpPr>
        <p:spPr>
          <a:xfrm>
            <a:off x="615820" y="1787525"/>
            <a:ext cx="9707693" cy="3631250"/>
          </a:xfrm>
          <a:prstGeom prst="rect">
            <a:avLst/>
          </a:prstGeom>
          <a:noFill/>
        </p:spPr>
        <p:txBody>
          <a:bodyPr wrap="square">
            <a:spAutoFit/>
          </a:bodyPr>
          <a:lstStyle/>
          <a:p>
            <a:pPr>
              <a:lnSpc>
                <a:spcPct val="150000"/>
              </a:lnSpc>
              <a:spcBef>
                <a:spcPct val="0"/>
              </a:spcBef>
              <a:defRPr/>
            </a:pPr>
            <a:r>
              <a:rPr lang="en-US" sz="2600" dirty="0">
                <a:solidFill>
                  <a:prstClr val="black"/>
                </a:solidFill>
                <a:latin typeface="Calibri" charset="0"/>
              </a:rPr>
              <a:t>Your responsibility is to:</a:t>
            </a:r>
          </a:p>
          <a:p>
            <a:pPr marL="342900" indent="-342900">
              <a:lnSpc>
                <a:spcPct val="150000"/>
              </a:lnSpc>
              <a:spcBef>
                <a:spcPct val="0"/>
              </a:spcBef>
              <a:buFont typeface="Arial" charset="0"/>
              <a:buChar char="•"/>
              <a:defRPr/>
            </a:pPr>
            <a:r>
              <a:rPr lang="en-US" sz="2600" dirty="0">
                <a:solidFill>
                  <a:prstClr val="black"/>
                </a:solidFill>
                <a:latin typeface="Calibri" charset="0"/>
              </a:rPr>
              <a:t>Ensure the label is not removed </a:t>
            </a:r>
          </a:p>
          <a:p>
            <a:pPr marL="342900" indent="-342900">
              <a:lnSpc>
                <a:spcPct val="150000"/>
              </a:lnSpc>
              <a:spcBef>
                <a:spcPct val="0"/>
              </a:spcBef>
              <a:buFont typeface="Arial" charset="0"/>
              <a:buChar char="•"/>
              <a:defRPr/>
            </a:pPr>
            <a:r>
              <a:rPr lang="en-US" sz="2600" dirty="0">
                <a:solidFill>
                  <a:prstClr val="black"/>
                </a:solidFill>
                <a:latin typeface="Calibri" charset="0"/>
              </a:rPr>
              <a:t>Replace it if you can’t read it</a:t>
            </a:r>
          </a:p>
          <a:p>
            <a:pPr marL="342900" indent="-342900">
              <a:lnSpc>
                <a:spcPct val="150000"/>
              </a:lnSpc>
              <a:spcBef>
                <a:spcPct val="0"/>
              </a:spcBef>
              <a:buFont typeface="Arial" charset="0"/>
              <a:buChar char="•"/>
              <a:defRPr/>
            </a:pPr>
            <a:r>
              <a:rPr lang="en-US" sz="2600" dirty="0">
                <a:solidFill>
                  <a:prstClr val="black"/>
                </a:solidFill>
                <a:latin typeface="Calibri" charset="0"/>
              </a:rPr>
              <a:t>Read and heed the warnings </a:t>
            </a:r>
          </a:p>
          <a:p>
            <a:pPr marL="342900" indent="-342900">
              <a:lnSpc>
                <a:spcPct val="150000"/>
              </a:lnSpc>
              <a:spcBef>
                <a:spcPct val="0"/>
              </a:spcBef>
              <a:buFont typeface="Arial" charset="0"/>
              <a:buChar char="•"/>
              <a:defRPr/>
            </a:pPr>
            <a:r>
              <a:rPr lang="en-US" sz="2600" dirty="0">
                <a:solidFill>
                  <a:prstClr val="black"/>
                </a:solidFill>
                <a:latin typeface="Calibri" charset="0"/>
              </a:rPr>
              <a:t>Get more information from the SDS as needed</a:t>
            </a:r>
          </a:p>
          <a:p>
            <a:pPr marL="342900" indent="-342900">
              <a:lnSpc>
                <a:spcPct val="150000"/>
              </a:lnSpc>
              <a:spcBef>
                <a:spcPct val="0"/>
              </a:spcBef>
              <a:buFont typeface="Arial" charset="0"/>
              <a:buChar char="•"/>
              <a:defRPr/>
            </a:pPr>
            <a:r>
              <a:rPr lang="en-US" sz="2600" dirty="0">
                <a:solidFill>
                  <a:prstClr val="black"/>
                </a:solidFill>
                <a:latin typeface="Calibri" charset="0"/>
              </a:rPr>
              <a:t>Keep that label </a:t>
            </a:r>
            <a:r>
              <a:rPr lang="en-US" sz="2600" u="sng" dirty="0">
                <a:solidFill>
                  <a:prstClr val="black"/>
                </a:solidFill>
                <a:latin typeface="Calibri" charset="0"/>
              </a:rPr>
              <a:t>facing front </a:t>
            </a:r>
            <a:r>
              <a:rPr lang="en-US" sz="2600" dirty="0">
                <a:solidFill>
                  <a:prstClr val="black"/>
                </a:solidFill>
                <a:latin typeface="Calibri" charset="0"/>
              </a:rPr>
              <a:t>so you can read it without touching it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3888EC04-81DC-02AC-C4C3-AC62AA0328EC}"/>
              </a:ext>
            </a:extLst>
          </p:cNvPr>
          <p:cNvSpPr>
            <a:spLocks noGrp="1" noChangeArrowheads="1"/>
          </p:cNvSpPr>
          <p:nvPr>
            <p:ph type="title"/>
          </p:nvPr>
        </p:nvSpPr>
        <p:spPr/>
        <p:txBody>
          <a:bodyPr/>
          <a:lstStyle/>
          <a:p>
            <a:pPr eaLnBrk="1" hangingPunct="1"/>
            <a:r>
              <a:rPr lang="en-US" altLang="en-US" dirty="0"/>
              <a:t>Primary Label Required Content</a:t>
            </a:r>
          </a:p>
        </p:txBody>
      </p:sp>
      <p:sp>
        <p:nvSpPr>
          <p:cNvPr id="40963" name="Slide Number Placeholder 4">
            <a:extLst>
              <a:ext uri="{FF2B5EF4-FFF2-40B4-BE49-F238E27FC236}">
                <a16:creationId xmlns:a16="http://schemas.microsoft.com/office/drawing/2014/main" id="{54CEE2DD-BA12-B704-DA9E-8DDFBE978ED8}"/>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A2672643-8AD8-4813-9B92-29E2A02E7F42}" type="slidenum">
              <a:rPr lang="en-US" altLang="en-US" sz="1200">
                <a:solidFill>
                  <a:srgbClr val="898989"/>
                </a:solidFill>
              </a:rPr>
              <a:pPr fontAlgn="base">
                <a:lnSpc>
                  <a:spcPct val="100000"/>
                </a:lnSpc>
                <a:spcBef>
                  <a:spcPct val="0"/>
                </a:spcBef>
                <a:spcAft>
                  <a:spcPct val="0"/>
                </a:spcAft>
                <a:buNone/>
              </a:pPr>
              <a:t>33</a:t>
            </a:fld>
            <a:endParaRPr lang="en-US" altLang="en-US" sz="1200">
              <a:solidFill>
                <a:srgbClr val="898989"/>
              </a:solidFill>
            </a:endParaRPr>
          </a:p>
        </p:txBody>
      </p:sp>
      <p:sp>
        <p:nvSpPr>
          <p:cNvPr id="40965" name="TextBox 2">
            <a:extLst>
              <a:ext uri="{FF2B5EF4-FFF2-40B4-BE49-F238E27FC236}">
                <a16:creationId xmlns:a16="http://schemas.microsoft.com/office/drawing/2014/main" id="{73A3C06F-AF56-53F7-D6E4-F76308F3C80D}"/>
              </a:ext>
            </a:extLst>
          </p:cNvPr>
          <p:cNvSpPr txBox="1">
            <a:spLocks noChangeArrowheads="1"/>
          </p:cNvSpPr>
          <p:nvPr/>
        </p:nvSpPr>
        <p:spPr bwMode="auto">
          <a:xfrm>
            <a:off x="461433" y="1306286"/>
            <a:ext cx="9862081"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ts val="1200"/>
              </a:spcAft>
              <a:buFont typeface="Calibri" panose="020F0502020204030204" pitchFamily="34" charset="0"/>
              <a:buAutoNum type="arabicPeriod"/>
            </a:pPr>
            <a:r>
              <a:rPr lang="en-US" altLang="en-US" sz="3200" dirty="0">
                <a:solidFill>
                  <a:prstClr val="black"/>
                </a:solidFill>
              </a:rPr>
              <a:t>Name as it is found on the SDS and inventory.</a:t>
            </a:r>
          </a:p>
          <a:p>
            <a:pPr fontAlgn="base">
              <a:lnSpc>
                <a:spcPct val="100000"/>
              </a:lnSpc>
              <a:spcBef>
                <a:spcPct val="0"/>
              </a:spcBef>
              <a:spcAft>
                <a:spcPts val="1200"/>
              </a:spcAft>
              <a:buFont typeface="Calibri" panose="020F0502020204030204" pitchFamily="34" charset="0"/>
              <a:buAutoNum type="arabicPeriod"/>
            </a:pPr>
            <a:r>
              <a:rPr lang="en-US" altLang="en-US" sz="3200" dirty="0">
                <a:solidFill>
                  <a:prstClr val="black"/>
                </a:solidFill>
              </a:rPr>
              <a:t>Signal word: Danger or Warning.</a:t>
            </a:r>
          </a:p>
          <a:p>
            <a:pPr fontAlgn="base">
              <a:lnSpc>
                <a:spcPct val="100000"/>
              </a:lnSpc>
              <a:spcBef>
                <a:spcPct val="0"/>
              </a:spcBef>
              <a:spcAft>
                <a:spcPts val="1200"/>
              </a:spcAft>
              <a:buFont typeface="Calibri" panose="020F0502020204030204" pitchFamily="34" charset="0"/>
              <a:buAutoNum type="arabicPeriod"/>
            </a:pPr>
            <a:r>
              <a:rPr lang="en-US" altLang="en-US" sz="3200" dirty="0">
                <a:solidFill>
                  <a:prstClr val="black"/>
                </a:solidFill>
              </a:rPr>
              <a:t>Hazard statement.</a:t>
            </a:r>
          </a:p>
          <a:p>
            <a:pPr fontAlgn="base">
              <a:lnSpc>
                <a:spcPct val="100000"/>
              </a:lnSpc>
              <a:spcBef>
                <a:spcPct val="0"/>
              </a:spcBef>
              <a:spcAft>
                <a:spcPts val="1200"/>
              </a:spcAft>
              <a:buFont typeface="Calibri" panose="020F0502020204030204" pitchFamily="34" charset="0"/>
              <a:buAutoNum type="arabicPeriod"/>
            </a:pPr>
            <a:r>
              <a:rPr lang="en-US" altLang="en-US" sz="3200" dirty="0">
                <a:solidFill>
                  <a:prstClr val="black"/>
                </a:solidFill>
              </a:rPr>
              <a:t>Pictogram: For emergency responders to see at a distance.</a:t>
            </a:r>
          </a:p>
          <a:p>
            <a:pPr fontAlgn="base">
              <a:lnSpc>
                <a:spcPct val="100000"/>
              </a:lnSpc>
              <a:spcBef>
                <a:spcPct val="0"/>
              </a:spcBef>
              <a:spcAft>
                <a:spcPts val="1200"/>
              </a:spcAft>
              <a:buFont typeface="Calibri" panose="020F0502020204030204" pitchFamily="34" charset="0"/>
              <a:buAutoNum type="arabicPeriod"/>
            </a:pPr>
            <a:r>
              <a:rPr lang="en-US" altLang="en-US" sz="3200" dirty="0">
                <a:solidFill>
                  <a:prstClr val="black"/>
                </a:solidFill>
              </a:rPr>
              <a:t>Precautionary statements.</a:t>
            </a:r>
          </a:p>
          <a:p>
            <a:pPr fontAlgn="base">
              <a:lnSpc>
                <a:spcPct val="100000"/>
              </a:lnSpc>
              <a:spcBef>
                <a:spcPct val="0"/>
              </a:spcBef>
              <a:spcAft>
                <a:spcPts val="1200"/>
              </a:spcAft>
              <a:buFont typeface="Calibri" panose="020F0502020204030204" pitchFamily="34" charset="0"/>
              <a:buAutoNum type="arabicPeriod"/>
            </a:pPr>
            <a:r>
              <a:rPr lang="en-US" altLang="en-US" sz="3200" b="1" dirty="0">
                <a:solidFill>
                  <a:srgbClr val="FF0000"/>
                </a:solidFill>
              </a:rPr>
              <a:t>Name, phone number and address of manufacturer.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6BB626C0-1C39-4044-0311-26181D2603D6}"/>
              </a:ext>
            </a:extLst>
          </p:cNvPr>
          <p:cNvSpPr>
            <a:spLocks noGrp="1" noChangeArrowheads="1"/>
          </p:cNvSpPr>
          <p:nvPr>
            <p:ph type="title"/>
          </p:nvPr>
        </p:nvSpPr>
        <p:spPr/>
        <p:txBody>
          <a:bodyPr/>
          <a:lstStyle/>
          <a:p>
            <a:pPr eaLnBrk="1" hangingPunct="1"/>
            <a:r>
              <a:rPr lang="en-US" altLang="en-US"/>
              <a:t>Secondary Containers: either use them or don’t</a:t>
            </a:r>
          </a:p>
        </p:txBody>
      </p:sp>
      <p:sp>
        <p:nvSpPr>
          <p:cNvPr id="43011" name="Slide Number Placeholder 4">
            <a:extLst>
              <a:ext uri="{FF2B5EF4-FFF2-40B4-BE49-F238E27FC236}">
                <a16:creationId xmlns:a16="http://schemas.microsoft.com/office/drawing/2014/main" id="{07C98586-4B36-588B-722F-67A185B03F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F4F567A1-8505-41B7-A3D7-AE56FB575448}" type="slidenum">
              <a:rPr lang="en-US" altLang="en-US" sz="1200">
                <a:solidFill>
                  <a:srgbClr val="898989"/>
                </a:solidFill>
              </a:rPr>
              <a:pPr fontAlgn="base">
                <a:lnSpc>
                  <a:spcPct val="100000"/>
                </a:lnSpc>
                <a:spcBef>
                  <a:spcPct val="0"/>
                </a:spcBef>
                <a:spcAft>
                  <a:spcPct val="0"/>
                </a:spcAft>
                <a:buNone/>
              </a:pPr>
              <a:t>34</a:t>
            </a:fld>
            <a:endParaRPr lang="en-US" altLang="en-US" sz="1200">
              <a:solidFill>
                <a:srgbClr val="898989"/>
              </a:solidFill>
            </a:endParaRPr>
          </a:p>
        </p:txBody>
      </p:sp>
      <p:sp>
        <p:nvSpPr>
          <p:cNvPr id="43012" name="TextBox 1">
            <a:extLst>
              <a:ext uri="{FF2B5EF4-FFF2-40B4-BE49-F238E27FC236}">
                <a16:creationId xmlns:a16="http://schemas.microsoft.com/office/drawing/2014/main" id="{4F41FACB-02F6-A9C4-0841-EDBC4FC8A1E8}"/>
              </a:ext>
            </a:extLst>
          </p:cNvPr>
          <p:cNvSpPr txBox="1">
            <a:spLocks noChangeArrowheads="1"/>
          </p:cNvSpPr>
          <p:nvPr/>
        </p:nvSpPr>
        <p:spPr bwMode="auto">
          <a:xfrm>
            <a:off x="615820" y="1474238"/>
            <a:ext cx="1073798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r>
              <a:rPr lang="en-US" altLang="en-US" sz="3200" b="1" u="sng" dirty="0">
                <a:solidFill>
                  <a:prstClr val="black"/>
                </a:solidFill>
              </a:rPr>
              <a:t>If</a:t>
            </a:r>
            <a:r>
              <a:rPr lang="en-US" altLang="en-US" sz="3200" dirty="0">
                <a:solidFill>
                  <a:prstClr val="black"/>
                </a:solidFill>
              </a:rPr>
              <a:t> you use them, you have to have ALL of the information on the primary container label EXCEPT</a:t>
            </a:r>
          </a:p>
          <a:p>
            <a:pPr algn="ctr" fontAlgn="base">
              <a:lnSpc>
                <a:spcPct val="100000"/>
              </a:lnSpc>
              <a:spcBef>
                <a:spcPct val="0"/>
              </a:spcBef>
              <a:spcAft>
                <a:spcPct val="0"/>
              </a:spcAft>
              <a:buNone/>
            </a:pPr>
            <a:endParaRPr lang="en-US" altLang="en-US" sz="3200" dirty="0">
              <a:solidFill>
                <a:prstClr val="black"/>
              </a:solidFill>
            </a:endParaRPr>
          </a:p>
          <a:p>
            <a:pPr algn="ctr" fontAlgn="base">
              <a:lnSpc>
                <a:spcPct val="100000"/>
              </a:lnSpc>
              <a:spcBef>
                <a:spcPct val="0"/>
              </a:spcBef>
              <a:spcAft>
                <a:spcPct val="0"/>
              </a:spcAft>
              <a:buNone/>
            </a:pPr>
            <a:r>
              <a:rPr lang="en-US" altLang="en-US" sz="3200" b="1" dirty="0">
                <a:solidFill>
                  <a:srgbClr val="FF0000"/>
                </a:solidFill>
              </a:rPr>
              <a:t>The name and address of the manufacturer.</a:t>
            </a:r>
          </a:p>
          <a:p>
            <a:pPr algn="ctr" fontAlgn="base">
              <a:lnSpc>
                <a:spcPct val="100000"/>
              </a:lnSpc>
              <a:spcBef>
                <a:spcPct val="0"/>
              </a:spcBef>
              <a:spcAft>
                <a:spcPct val="0"/>
              </a:spcAft>
              <a:buNone/>
            </a:pPr>
            <a:endParaRPr lang="en-US" altLang="en-US" sz="3200" b="1" dirty="0">
              <a:solidFill>
                <a:srgbClr val="FF0000"/>
              </a:solidFill>
            </a:endParaRPr>
          </a:p>
          <a:p>
            <a:pPr fontAlgn="base">
              <a:lnSpc>
                <a:spcPct val="100000"/>
              </a:lnSpc>
              <a:spcBef>
                <a:spcPct val="0"/>
              </a:spcBef>
              <a:spcAft>
                <a:spcPct val="0"/>
              </a:spcAft>
              <a:buNone/>
            </a:pPr>
            <a:r>
              <a:rPr lang="en-US" altLang="en-US" sz="3200" dirty="0"/>
              <a:t>When the primary container is empty, one of the secondary container labels has the name and address added, and it becomes primary.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6B18C-96A2-FDF1-FD2C-A0519FFA3DDD}"/>
              </a:ext>
            </a:extLst>
          </p:cNvPr>
          <p:cNvSpPr>
            <a:spLocks noGrp="1"/>
          </p:cNvSpPr>
          <p:nvPr>
            <p:ph type="title"/>
          </p:nvPr>
        </p:nvSpPr>
        <p:spPr/>
        <p:txBody>
          <a:bodyPr/>
          <a:lstStyle/>
          <a:p>
            <a:r>
              <a:rPr lang="en-US" dirty="0"/>
              <a:t>Secondary Containers Do’s and Don’ts </a:t>
            </a:r>
          </a:p>
        </p:txBody>
      </p:sp>
      <p:sp>
        <p:nvSpPr>
          <p:cNvPr id="3" name="Content Placeholder 2">
            <a:extLst>
              <a:ext uri="{FF2B5EF4-FFF2-40B4-BE49-F238E27FC236}">
                <a16:creationId xmlns:a16="http://schemas.microsoft.com/office/drawing/2014/main" id="{7F00F403-46BC-EE0B-3A24-7A66A0350B42}"/>
              </a:ext>
            </a:extLst>
          </p:cNvPr>
          <p:cNvSpPr>
            <a:spLocks noGrp="1"/>
          </p:cNvSpPr>
          <p:nvPr>
            <p:ph idx="1"/>
          </p:nvPr>
        </p:nvSpPr>
        <p:spPr/>
        <p:txBody>
          <a:bodyPr/>
          <a:lstStyle/>
          <a:p>
            <a:pPr marL="0" indent="0" eaLnBrk="1" hangingPunct="1">
              <a:lnSpc>
                <a:spcPct val="100000"/>
              </a:lnSpc>
              <a:spcBef>
                <a:spcPct val="0"/>
              </a:spcBef>
              <a:buNone/>
            </a:pPr>
            <a:endParaRPr lang="en-US" altLang="en-US" dirty="0"/>
          </a:p>
          <a:p>
            <a:pPr marL="0" indent="0" eaLnBrk="1" hangingPunct="1">
              <a:lnSpc>
                <a:spcPct val="100000"/>
              </a:lnSpc>
              <a:spcBef>
                <a:spcPct val="0"/>
              </a:spcBef>
              <a:buNone/>
            </a:pPr>
            <a:r>
              <a:rPr lang="en-US" altLang="en-US" dirty="0"/>
              <a:t>Food or drink containers are not designed to hold chemicals.</a:t>
            </a:r>
          </a:p>
          <a:p>
            <a:pPr eaLnBrk="1" hangingPunct="1">
              <a:lnSpc>
                <a:spcPct val="100000"/>
              </a:lnSpc>
              <a:spcBef>
                <a:spcPct val="0"/>
              </a:spcBef>
              <a:buFont typeface="Calibri Light" panose="020F0302020204030204" pitchFamily="34" charset="0"/>
              <a:buAutoNum type="arabicPeriod"/>
            </a:pPr>
            <a:endParaRPr lang="en-US" altLang="en-US" sz="1800" dirty="0"/>
          </a:p>
          <a:p>
            <a:pPr marL="0" indent="0" eaLnBrk="1" hangingPunct="1">
              <a:lnSpc>
                <a:spcPct val="100000"/>
              </a:lnSpc>
              <a:spcBef>
                <a:spcPct val="0"/>
              </a:spcBef>
              <a:buNone/>
            </a:pPr>
            <a:r>
              <a:rPr lang="en-US" altLang="en-US" dirty="0"/>
              <a:t>Chemical containers can be reused IF:</a:t>
            </a:r>
          </a:p>
          <a:p>
            <a:pPr marL="0" indent="0" eaLnBrk="1" hangingPunct="1">
              <a:lnSpc>
                <a:spcPct val="100000"/>
              </a:lnSpc>
              <a:spcBef>
                <a:spcPct val="0"/>
              </a:spcBef>
              <a:buNone/>
            </a:pPr>
            <a:endParaRPr lang="en-US" altLang="en-US" sz="1000" dirty="0"/>
          </a:p>
          <a:p>
            <a:pPr eaLnBrk="1" hangingPunct="1">
              <a:lnSpc>
                <a:spcPct val="100000"/>
              </a:lnSpc>
              <a:spcBef>
                <a:spcPct val="0"/>
              </a:spcBef>
            </a:pPr>
            <a:r>
              <a:rPr lang="en-US" altLang="en-US" dirty="0"/>
              <a:t>They are clean, dry and have no traces of the previous chemical.</a:t>
            </a:r>
          </a:p>
          <a:p>
            <a:pPr eaLnBrk="1" hangingPunct="1">
              <a:lnSpc>
                <a:spcPct val="100000"/>
              </a:lnSpc>
              <a:spcBef>
                <a:spcPct val="0"/>
              </a:spcBef>
            </a:pPr>
            <a:endParaRPr lang="en-US" altLang="en-US" sz="1400" dirty="0"/>
          </a:p>
          <a:p>
            <a:pPr eaLnBrk="1" hangingPunct="1">
              <a:lnSpc>
                <a:spcPct val="100000"/>
              </a:lnSpc>
              <a:spcBef>
                <a:spcPct val="0"/>
              </a:spcBef>
            </a:pPr>
            <a:r>
              <a:rPr lang="en-US" altLang="en-US" dirty="0"/>
              <a:t>The old label is removed or completely covered up (Yay, Duct Tape!).</a:t>
            </a:r>
          </a:p>
          <a:p>
            <a:pPr eaLnBrk="1" hangingPunct="1">
              <a:lnSpc>
                <a:spcPct val="100000"/>
              </a:lnSpc>
              <a:spcBef>
                <a:spcPct val="0"/>
              </a:spcBef>
            </a:pPr>
            <a:endParaRPr lang="en-US" altLang="en-US" sz="1000" dirty="0"/>
          </a:p>
          <a:p>
            <a:pPr eaLnBrk="1" hangingPunct="1">
              <a:lnSpc>
                <a:spcPct val="100000"/>
              </a:lnSpc>
              <a:spcBef>
                <a:spcPct val="0"/>
              </a:spcBef>
            </a:pPr>
            <a:r>
              <a:rPr lang="en-US" altLang="en-US" dirty="0"/>
              <a:t>They do not have a distinctive container shape.</a:t>
            </a:r>
          </a:p>
          <a:p>
            <a:pPr eaLnBrk="1" hangingPunct="1">
              <a:lnSpc>
                <a:spcPct val="100000"/>
              </a:lnSpc>
              <a:spcBef>
                <a:spcPct val="0"/>
              </a:spcBef>
            </a:pPr>
            <a:endParaRPr lang="en-US" altLang="en-US" sz="1800" dirty="0"/>
          </a:p>
          <a:p>
            <a:pPr eaLnBrk="1" hangingPunct="1">
              <a:lnSpc>
                <a:spcPct val="100000"/>
              </a:lnSpc>
              <a:spcBef>
                <a:spcPct val="0"/>
              </a:spcBef>
            </a:pPr>
            <a:r>
              <a:rPr lang="en-US" altLang="en-US" dirty="0"/>
              <a:t>They are relabeled with the required information.</a:t>
            </a:r>
          </a:p>
          <a:p>
            <a:pPr marL="0" indent="0" eaLnBrk="1" hangingPunct="1">
              <a:lnSpc>
                <a:spcPct val="100000"/>
              </a:lnSpc>
              <a:spcBef>
                <a:spcPct val="0"/>
              </a:spcBef>
              <a:buNone/>
            </a:pPr>
            <a:endParaRPr lang="en-US" altLang="en-US" dirty="0"/>
          </a:p>
          <a:p>
            <a:pPr marL="514350" indent="-514350">
              <a:buFont typeface="+mj-lt"/>
              <a:buAutoNum type="arabicPeriod"/>
            </a:pPr>
            <a:endParaRPr lang="en-US" dirty="0"/>
          </a:p>
        </p:txBody>
      </p:sp>
      <p:sp>
        <p:nvSpPr>
          <p:cNvPr id="4" name="Slide Number Placeholder 3">
            <a:extLst>
              <a:ext uri="{FF2B5EF4-FFF2-40B4-BE49-F238E27FC236}">
                <a16:creationId xmlns:a16="http://schemas.microsoft.com/office/drawing/2014/main" id="{6BF1FDE1-B0A2-9EEB-1A8D-AC2EB15D167A}"/>
              </a:ext>
            </a:extLst>
          </p:cNvPr>
          <p:cNvSpPr>
            <a:spLocks noGrp="1"/>
          </p:cNvSpPr>
          <p:nvPr>
            <p:ph type="sldNum" sz="quarter" idx="10"/>
          </p:nvPr>
        </p:nvSpPr>
        <p:spPr/>
        <p:txBody>
          <a:bodyPr/>
          <a:lstStyle/>
          <a:p>
            <a:pPr>
              <a:defRPr/>
            </a:pPr>
            <a:fld id="{3DB9DBE0-8118-47E2-8953-4BD45E34DE4F}" type="slidenum">
              <a:rPr lang="en-US" altLang="en-US" smtClean="0"/>
              <a:pPr>
                <a:defRPr/>
              </a:pPr>
              <a:t>35</a:t>
            </a:fld>
            <a:endParaRPr lang="en-US" altLang="en-US"/>
          </a:p>
        </p:txBody>
      </p:sp>
    </p:spTree>
    <p:extLst>
      <p:ext uri="{BB962C8B-B14F-4D97-AF65-F5344CB8AC3E}">
        <p14:creationId xmlns:p14="http://schemas.microsoft.com/office/powerpoint/2010/main" val="2699278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41729B28-628F-8A02-4884-2AB63E86A480}"/>
              </a:ext>
            </a:extLst>
          </p:cNvPr>
          <p:cNvSpPr>
            <a:spLocks noGrp="1" noChangeArrowheads="1"/>
          </p:cNvSpPr>
          <p:nvPr>
            <p:ph type="title"/>
          </p:nvPr>
        </p:nvSpPr>
        <p:spPr/>
        <p:txBody>
          <a:bodyPr/>
          <a:lstStyle/>
          <a:p>
            <a:pPr eaLnBrk="1" hangingPunct="1"/>
            <a:r>
              <a:rPr lang="en-US" altLang="en-US"/>
              <a:t>Label Alternatives</a:t>
            </a:r>
          </a:p>
        </p:txBody>
      </p:sp>
      <p:sp>
        <p:nvSpPr>
          <p:cNvPr id="45059" name="Slide Number Placeholder 4">
            <a:extLst>
              <a:ext uri="{FF2B5EF4-FFF2-40B4-BE49-F238E27FC236}">
                <a16:creationId xmlns:a16="http://schemas.microsoft.com/office/drawing/2014/main" id="{0BA541CE-5BD3-CEB8-23E5-83F38E02791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CE0E1863-04F7-4467-8EAE-FE6D612210E0}" type="slidenum">
              <a:rPr lang="en-US" altLang="en-US" sz="1200">
                <a:solidFill>
                  <a:srgbClr val="898989"/>
                </a:solidFill>
              </a:rPr>
              <a:pPr fontAlgn="base">
                <a:lnSpc>
                  <a:spcPct val="100000"/>
                </a:lnSpc>
                <a:spcBef>
                  <a:spcPct val="0"/>
                </a:spcBef>
                <a:spcAft>
                  <a:spcPct val="0"/>
                </a:spcAft>
                <a:buNone/>
              </a:pPr>
              <a:t>36</a:t>
            </a:fld>
            <a:endParaRPr lang="en-US" altLang="en-US" sz="1200">
              <a:solidFill>
                <a:srgbClr val="898989"/>
              </a:solidFill>
            </a:endParaRPr>
          </a:p>
        </p:txBody>
      </p:sp>
      <p:sp>
        <p:nvSpPr>
          <p:cNvPr id="45060" name="TextBox 1">
            <a:extLst>
              <a:ext uri="{FF2B5EF4-FFF2-40B4-BE49-F238E27FC236}">
                <a16:creationId xmlns:a16="http://schemas.microsoft.com/office/drawing/2014/main" id="{EA5481C9-4EDC-9BA3-7BDC-0906AB05F198}"/>
              </a:ext>
            </a:extLst>
          </p:cNvPr>
          <p:cNvSpPr txBox="1">
            <a:spLocks noChangeArrowheads="1"/>
          </p:cNvSpPr>
          <p:nvPr/>
        </p:nvSpPr>
        <p:spPr bwMode="auto">
          <a:xfrm>
            <a:off x="615820" y="1216025"/>
            <a:ext cx="10935478"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r>
              <a:rPr lang="en-US" altLang="en-US" dirty="0">
                <a:solidFill>
                  <a:prstClr val="black"/>
                </a:solidFill>
              </a:rPr>
              <a:t>Label alternative(s) that can be used:</a:t>
            </a:r>
          </a:p>
          <a:p>
            <a:pPr marL="342900" indent="-342900" fontAlgn="base">
              <a:lnSpc>
                <a:spcPct val="100000"/>
              </a:lnSpc>
              <a:spcBef>
                <a:spcPct val="0"/>
              </a:spcBef>
              <a:spcAft>
                <a:spcPct val="0"/>
              </a:spcAft>
            </a:pPr>
            <a:r>
              <a:rPr lang="en-US" altLang="en-US" dirty="0">
                <a:solidFill>
                  <a:prstClr val="black"/>
                </a:solidFill>
              </a:rPr>
              <a:t>Batch labeling: cluster unlabeled secondary containers on or around the primary container</a:t>
            </a:r>
          </a:p>
          <a:p>
            <a:pPr marL="342900" indent="-342900" fontAlgn="base">
              <a:lnSpc>
                <a:spcPct val="100000"/>
              </a:lnSpc>
              <a:spcBef>
                <a:spcPct val="0"/>
              </a:spcBef>
              <a:spcAft>
                <a:spcPct val="0"/>
              </a:spcAft>
            </a:pPr>
            <a:endParaRPr lang="en-US" altLang="en-US" sz="900" dirty="0">
              <a:solidFill>
                <a:prstClr val="black"/>
              </a:solidFill>
            </a:endParaRPr>
          </a:p>
          <a:p>
            <a:pPr marL="342900" indent="-342900" fontAlgn="base">
              <a:lnSpc>
                <a:spcPct val="100000"/>
              </a:lnSpc>
              <a:spcBef>
                <a:spcPct val="0"/>
              </a:spcBef>
              <a:spcAft>
                <a:spcPct val="0"/>
              </a:spcAft>
            </a:pPr>
            <a:r>
              <a:rPr lang="en-US" altLang="en-US" dirty="0">
                <a:solidFill>
                  <a:prstClr val="black"/>
                </a:solidFill>
              </a:rPr>
              <a:t>Post the label on the wall above and behind the container</a:t>
            </a:r>
          </a:p>
          <a:p>
            <a:pPr marL="342900" indent="-342900" fontAlgn="base">
              <a:lnSpc>
                <a:spcPct val="100000"/>
              </a:lnSpc>
              <a:spcBef>
                <a:spcPct val="0"/>
              </a:spcBef>
              <a:spcAft>
                <a:spcPct val="0"/>
              </a:spcAft>
            </a:pPr>
            <a:endParaRPr lang="en-US" altLang="en-US" sz="900" dirty="0">
              <a:solidFill>
                <a:prstClr val="black"/>
              </a:solidFill>
            </a:endParaRPr>
          </a:p>
          <a:p>
            <a:pPr marL="342900" indent="-342900" fontAlgn="base">
              <a:lnSpc>
                <a:spcPct val="100000"/>
              </a:lnSpc>
              <a:spcBef>
                <a:spcPct val="0"/>
              </a:spcBef>
              <a:spcAft>
                <a:spcPct val="0"/>
              </a:spcAft>
            </a:pPr>
            <a:r>
              <a:rPr lang="en-US" altLang="en-US" dirty="0">
                <a:solidFill>
                  <a:prstClr val="black"/>
                </a:solidFill>
              </a:rPr>
              <a:t>Post the label on the shelf underneath the container</a:t>
            </a:r>
          </a:p>
          <a:p>
            <a:pPr marL="342900" indent="-342900" fontAlgn="base">
              <a:lnSpc>
                <a:spcPct val="100000"/>
              </a:lnSpc>
              <a:spcBef>
                <a:spcPct val="0"/>
              </a:spcBef>
              <a:spcAft>
                <a:spcPct val="0"/>
              </a:spcAft>
            </a:pPr>
            <a:endParaRPr lang="en-US" altLang="en-US" sz="900" dirty="0">
              <a:solidFill>
                <a:prstClr val="black"/>
              </a:solidFill>
            </a:endParaRPr>
          </a:p>
          <a:p>
            <a:pPr marL="342900" indent="-342900" fontAlgn="base">
              <a:lnSpc>
                <a:spcPct val="100000"/>
              </a:lnSpc>
              <a:spcBef>
                <a:spcPct val="0"/>
              </a:spcBef>
              <a:spcAft>
                <a:spcPct val="0"/>
              </a:spcAft>
            </a:pPr>
            <a:r>
              <a:rPr lang="en-US" altLang="en-US" dirty="0">
                <a:solidFill>
                  <a:prstClr val="black"/>
                </a:solidFill>
              </a:rPr>
              <a:t>Post the label on the box in which the chemical container is stored </a:t>
            </a:r>
          </a:p>
          <a:p>
            <a:pPr marL="342900" indent="-342900" fontAlgn="base">
              <a:lnSpc>
                <a:spcPct val="100000"/>
              </a:lnSpc>
              <a:spcBef>
                <a:spcPct val="0"/>
              </a:spcBef>
              <a:spcAft>
                <a:spcPct val="0"/>
              </a:spcAft>
            </a:pPr>
            <a:endParaRPr lang="en-US" altLang="en-US" sz="900" dirty="0">
              <a:solidFill>
                <a:prstClr val="black"/>
              </a:solidFill>
            </a:endParaRPr>
          </a:p>
          <a:p>
            <a:pPr marL="342900" indent="-342900" fontAlgn="base">
              <a:lnSpc>
                <a:spcPct val="100000"/>
              </a:lnSpc>
              <a:spcBef>
                <a:spcPct val="0"/>
              </a:spcBef>
              <a:spcAft>
                <a:spcPct val="0"/>
              </a:spcAft>
            </a:pPr>
            <a:r>
              <a:rPr lang="en-US" altLang="en-US" dirty="0">
                <a:solidFill>
                  <a:prstClr val="black"/>
                </a:solidFill>
              </a:rPr>
              <a:t>Label the container with a connecting number/letter/name and post the label on the wall with the same number/letter/name</a:t>
            </a:r>
          </a:p>
        </p:txBody>
      </p:sp>
      <p:sp>
        <p:nvSpPr>
          <p:cNvPr id="45061" name="TextBox 5">
            <a:extLst>
              <a:ext uri="{FF2B5EF4-FFF2-40B4-BE49-F238E27FC236}">
                <a16:creationId xmlns:a16="http://schemas.microsoft.com/office/drawing/2014/main" id="{B782D626-E9FD-7334-8C0B-B72EF27572FD}"/>
              </a:ext>
            </a:extLst>
          </p:cNvPr>
          <p:cNvSpPr txBox="1">
            <a:spLocks noChangeArrowheads="1"/>
          </p:cNvSpPr>
          <p:nvPr/>
        </p:nvSpPr>
        <p:spPr bwMode="auto">
          <a:xfrm>
            <a:off x="3041650" y="4198939"/>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endParaRPr lang="en-US" altLang="en-US" sz="1800">
              <a:solidFill>
                <a:prstClr val="black"/>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A8B4B7BE-6AF0-3138-7FDC-0FCD1AC7A1E4}"/>
              </a:ext>
            </a:extLst>
          </p:cNvPr>
          <p:cNvSpPr>
            <a:spLocks noGrp="1" noChangeArrowheads="1"/>
          </p:cNvSpPr>
          <p:nvPr>
            <p:ph type="title"/>
          </p:nvPr>
        </p:nvSpPr>
        <p:spPr/>
        <p:txBody>
          <a:bodyPr/>
          <a:lstStyle/>
          <a:p>
            <a:pPr eaLnBrk="1" hangingPunct="1"/>
            <a:r>
              <a:rPr lang="en-US" altLang="en-US"/>
              <a:t>Labels that ARE NOT ALTERNATIVES:</a:t>
            </a:r>
          </a:p>
        </p:txBody>
      </p:sp>
      <p:sp>
        <p:nvSpPr>
          <p:cNvPr id="47107" name="Slide Number Placeholder 4">
            <a:extLst>
              <a:ext uri="{FF2B5EF4-FFF2-40B4-BE49-F238E27FC236}">
                <a16:creationId xmlns:a16="http://schemas.microsoft.com/office/drawing/2014/main" id="{3428FD2D-ED65-20ED-2182-6699430AFFB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E91FD926-4909-4032-82FA-A03C46263221}" type="slidenum">
              <a:rPr lang="en-US" altLang="en-US" sz="1200">
                <a:solidFill>
                  <a:srgbClr val="898989"/>
                </a:solidFill>
              </a:rPr>
              <a:pPr fontAlgn="base">
                <a:lnSpc>
                  <a:spcPct val="100000"/>
                </a:lnSpc>
                <a:spcBef>
                  <a:spcPct val="0"/>
                </a:spcBef>
                <a:spcAft>
                  <a:spcPct val="0"/>
                </a:spcAft>
                <a:buNone/>
              </a:pPr>
              <a:t>37</a:t>
            </a:fld>
            <a:endParaRPr lang="en-US" altLang="en-US" sz="1200">
              <a:solidFill>
                <a:srgbClr val="898989"/>
              </a:solidFill>
            </a:endParaRPr>
          </a:p>
        </p:txBody>
      </p:sp>
      <p:sp>
        <p:nvSpPr>
          <p:cNvPr id="47108" name="TextBox 1">
            <a:extLst>
              <a:ext uri="{FF2B5EF4-FFF2-40B4-BE49-F238E27FC236}">
                <a16:creationId xmlns:a16="http://schemas.microsoft.com/office/drawing/2014/main" id="{51375F5A-679C-C14A-7365-665BF43208F4}"/>
              </a:ext>
            </a:extLst>
          </p:cNvPr>
          <p:cNvSpPr txBox="1">
            <a:spLocks noChangeArrowheads="1"/>
          </p:cNvSpPr>
          <p:nvPr/>
        </p:nvSpPr>
        <p:spPr bwMode="auto">
          <a:xfrm>
            <a:off x="615820" y="1517649"/>
            <a:ext cx="942353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r>
              <a:rPr lang="en-US" altLang="en-US" sz="2400" dirty="0">
                <a:solidFill>
                  <a:prstClr val="black"/>
                </a:solidFill>
              </a:rPr>
              <a:t>Why numeric hazard ratings are for emergency responders</a:t>
            </a:r>
          </a:p>
          <a:p>
            <a:pPr fontAlgn="base">
              <a:lnSpc>
                <a:spcPct val="100000"/>
              </a:lnSpc>
              <a:spcBef>
                <a:spcPct val="0"/>
              </a:spcBef>
              <a:spcAft>
                <a:spcPct val="0"/>
              </a:spcAft>
              <a:buNone/>
            </a:pPr>
            <a:endParaRPr lang="en-US" altLang="en-US" sz="2400" dirty="0">
              <a:solidFill>
                <a:prstClr val="black"/>
              </a:solidFill>
            </a:endParaRPr>
          </a:p>
          <a:p>
            <a:pPr fontAlgn="base">
              <a:lnSpc>
                <a:spcPct val="100000"/>
              </a:lnSpc>
              <a:spcBef>
                <a:spcPct val="0"/>
              </a:spcBef>
              <a:spcAft>
                <a:spcPct val="0"/>
              </a:spcAft>
              <a:buNone/>
            </a:pPr>
            <a:r>
              <a:rPr lang="en-US" altLang="en-US" sz="2400" dirty="0">
                <a:solidFill>
                  <a:prstClr val="black"/>
                </a:solidFill>
              </a:rPr>
              <a:t>Numbers Can Be Seen From A Distance.</a:t>
            </a:r>
          </a:p>
        </p:txBody>
      </p:sp>
      <p:sp>
        <p:nvSpPr>
          <p:cNvPr id="47109" name="TextBox 5">
            <a:extLst>
              <a:ext uri="{FF2B5EF4-FFF2-40B4-BE49-F238E27FC236}">
                <a16:creationId xmlns:a16="http://schemas.microsoft.com/office/drawing/2014/main" id="{859B232E-F1FB-2F3F-B843-BF0EADA06812}"/>
              </a:ext>
            </a:extLst>
          </p:cNvPr>
          <p:cNvSpPr txBox="1">
            <a:spLocks noChangeArrowheads="1"/>
          </p:cNvSpPr>
          <p:nvPr/>
        </p:nvSpPr>
        <p:spPr bwMode="auto">
          <a:xfrm>
            <a:off x="3041650" y="4198939"/>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endParaRPr lang="en-US" altLang="en-US" sz="1800">
              <a:solidFill>
                <a:prstClr val="black"/>
              </a:solidFill>
            </a:endParaRPr>
          </a:p>
        </p:txBody>
      </p:sp>
      <p:sp>
        <p:nvSpPr>
          <p:cNvPr id="47110" name="TextBox 10">
            <a:extLst>
              <a:ext uri="{FF2B5EF4-FFF2-40B4-BE49-F238E27FC236}">
                <a16:creationId xmlns:a16="http://schemas.microsoft.com/office/drawing/2014/main" id="{9CDC2E73-6D6C-4866-337D-20082E59C6CA}"/>
              </a:ext>
            </a:extLst>
          </p:cNvPr>
          <p:cNvSpPr txBox="1">
            <a:spLocks noChangeArrowheads="1"/>
          </p:cNvSpPr>
          <p:nvPr/>
        </p:nvSpPr>
        <p:spPr bwMode="auto">
          <a:xfrm>
            <a:off x="615821" y="3017839"/>
            <a:ext cx="781539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400" dirty="0">
                <a:solidFill>
                  <a:prstClr val="black"/>
                </a:solidFill>
              </a:rPr>
              <a:t>NFPA states the hazard rating “Provides information about hazards that occur </a:t>
            </a:r>
            <a:r>
              <a:rPr lang="en-US" altLang="en-US" sz="2400" b="1" u="sng" dirty="0">
                <a:solidFill>
                  <a:prstClr val="black"/>
                </a:solidFill>
              </a:rPr>
              <a:t>during</a:t>
            </a:r>
            <a:r>
              <a:rPr lang="en-US" altLang="en-US" sz="2400" dirty="0">
                <a:solidFill>
                  <a:prstClr val="black"/>
                </a:solidFill>
              </a:rPr>
              <a:t> emergency response.”</a:t>
            </a:r>
          </a:p>
        </p:txBody>
      </p:sp>
      <p:pic>
        <p:nvPicPr>
          <p:cNvPr id="47112" name="Picture 2">
            <a:extLst>
              <a:ext uri="{FF2B5EF4-FFF2-40B4-BE49-F238E27FC236}">
                <a16:creationId xmlns:a16="http://schemas.microsoft.com/office/drawing/2014/main" id="{68093DAF-5E3E-46E7-184F-09C399271BC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31214" y="1895475"/>
            <a:ext cx="1608137" cy="160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3" name="TextBox 12">
            <a:extLst>
              <a:ext uri="{FF2B5EF4-FFF2-40B4-BE49-F238E27FC236}">
                <a16:creationId xmlns:a16="http://schemas.microsoft.com/office/drawing/2014/main" id="{3F890C1D-5002-C353-7AFA-8A0DA29005AB}"/>
              </a:ext>
            </a:extLst>
          </p:cNvPr>
          <p:cNvSpPr txBox="1">
            <a:spLocks noChangeArrowheads="1"/>
          </p:cNvSpPr>
          <p:nvPr/>
        </p:nvSpPr>
        <p:spPr bwMode="auto">
          <a:xfrm>
            <a:off x="8651876" y="1455738"/>
            <a:ext cx="24888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000" dirty="0">
                <a:solidFill>
                  <a:prstClr val="black"/>
                </a:solidFill>
              </a:rPr>
              <a:t>Benzene: Leukemia</a:t>
            </a:r>
          </a:p>
        </p:txBody>
      </p:sp>
      <p:pic>
        <p:nvPicPr>
          <p:cNvPr id="3" name="Picture 2">
            <a:extLst>
              <a:ext uri="{FF2B5EF4-FFF2-40B4-BE49-F238E27FC236}">
                <a16:creationId xmlns:a16="http://schemas.microsoft.com/office/drawing/2014/main" id="{8D956BA1-CABA-D78A-0D73-0957227346A2}"/>
              </a:ext>
            </a:extLst>
          </p:cNvPr>
          <p:cNvPicPr>
            <a:picLocks noChangeAspect="1"/>
          </p:cNvPicPr>
          <p:nvPr/>
        </p:nvPicPr>
        <p:blipFill>
          <a:blip r:embed="rId4"/>
          <a:stretch>
            <a:fillRect/>
          </a:stretch>
        </p:blipFill>
        <p:spPr>
          <a:xfrm>
            <a:off x="8431214" y="4068564"/>
            <a:ext cx="1487586" cy="1333698"/>
          </a:xfrm>
          <a:prstGeom prst="rect">
            <a:avLst/>
          </a:prstGeom>
        </p:spPr>
      </p:pic>
      <p:sp>
        <p:nvSpPr>
          <p:cNvPr id="4" name="TextBox 3">
            <a:extLst>
              <a:ext uri="{FF2B5EF4-FFF2-40B4-BE49-F238E27FC236}">
                <a16:creationId xmlns:a16="http://schemas.microsoft.com/office/drawing/2014/main" id="{BEA89C91-7032-35A4-EEBC-B4AEA4CD59C3}"/>
              </a:ext>
            </a:extLst>
          </p:cNvPr>
          <p:cNvSpPr txBox="1"/>
          <p:nvPr/>
        </p:nvSpPr>
        <p:spPr>
          <a:xfrm>
            <a:off x="8651876" y="3750912"/>
            <a:ext cx="2652765" cy="369332"/>
          </a:xfrm>
          <a:prstGeom prst="rect">
            <a:avLst/>
          </a:prstGeom>
          <a:noFill/>
        </p:spPr>
        <p:txBody>
          <a:bodyPr wrap="square" rtlCol="0">
            <a:spAutoFit/>
          </a:bodyPr>
          <a:lstStyle/>
          <a:p>
            <a:r>
              <a:rPr lang="en-US" dirty="0"/>
              <a:t>Hydrochloric acid: burns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0F1F875F-A74C-10E9-09C1-8BE0FD608F0F}"/>
              </a:ext>
            </a:extLst>
          </p:cNvPr>
          <p:cNvSpPr>
            <a:spLocks noGrp="1" noChangeArrowheads="1"/>
          </p:cNvSpPr>
          <p:nvPr>
            <p:ph type="title"/>
          </p:nvPr>
        </p:nvSpPr>
        <p:spPr/>
        <p:txBody>
          <a:bodyPr/>
          <a:lstStyle/>
          <a:p>
            <a:pPr eaLnBrk="1" hangingPunct="1"/>
            <a:r>
              <a:rPr lang="en-US" altLang="en-US" dirty="0"/>
              <a:t>These ARE NOT Alternatives: Example - Benzene</a:t>
            </a:r>
          </a:p>
        </p:txBody>
      </p:sp>
      <p:sp>
        <p:nvSpPr>
          <p:cNvPr id="49155" name="Slide Number Placeholder 4">
            <a:extLst>
              <a:ext uri="{FF2B5EF4-FFF2-40B4-BE49-F238E27FC236}">
                <a16:creationId xmlns:a16="http://schemas.microsoft.com/office/drawing/2014/main" id="{806742BD-58BC-A716-FF15-2C5829F50005}"/>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6C8797A7-2AD8-46D4-A0FC-09101EBE56CC}" type="slidenum">
              <a:rPr lang="en-US" altLang="en-US" sz="1200">
                <a:solidFill>
                  <a:srgbClr val="898989"/>
                </a:solidFill>
              </a:rPr>
              <a:pPr fontAlgn="base">
                <a:lnSpc>
                  <a:spcPct val="100000"/>
                </a:lnSpc>
                <a:spcBef>
                  <a:spcPct val="0"/>
                </a:spcBef>
                <a:spcAft>
                  <a:spcPct val="0"/>
                </a:spcAft>
                <a:buNone/>
              </a:pPr>
              <a:t>38</a:t>
            </a:fld>
            <a:endParaRPr lang="en-US" altLang="en-US" sz="1200">
              <a:solidFill>
                <a:srgbClr val="898989"/>
              </a:solidFill>
            </a:endParaRPr>
          </a:p>
        </p:txBody>
      </p:sp>
      <p:sp>
        <p:nvSpPr>
          <p:cNvPr id="49156" name="TextBox 1">
            <a:extLst>
              <a:ext uri="{FF2B5EF4-FFF2-40B4-BE49-F238E27FC236}">
                <a16:creationId xmlns:a16="http://schemas.microsoft.com/office/drawing/2014/main" id="{4FECCC63-3557-2C26-C497-695F50F88654}"/>
              </a:ext>
            </a:extLst>
          </p:cNvPr>
          <p:cNvSpPr txBox="1">
            <a:spLocks noChangeArrowheads="1"/>
          </p:cNvSpPr>
          <p:nvPr/>
        </p:nvSpPr>
        <p:spPr bwMode="auto">
          <a:xfrm>
            <a:off x="2100263" y="1209675"/>
            <a:ext cx="80184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fontAlgn="base">
              <a:lnSpc>
                <a:spcPct val="100000"/>
              </a:lnSpc>
              <a:spcBef>
                <a:spcPct val="0"/>
              </a:spcBef>
              <a:spcAft>
                <a:spcPct val="0"/>
              </a:spcAft>
              <a:buNone/>
            </a:pPr>
            <a:r>
              <a:rPr lang="en-US" altLang="en-US" sz="2000">
                <a:solidFill>
                  <a:prstClr val="black"/>
                </a:solidFill>
              </a:rPr>
              <a:t>Benzene By The Numbers</a:t>
            </a:r>
          </a:p>
        </p:txBody>
      </p:sp>
      <p:sp>
        <p:nvSpPr>
          <p:cNvPr id="49157" name="TextBox 5">
            <a:extLst>
              <a:ext uri="{FF2B5EF4-FFF2-40B4-BE49-F238E27FC236}">
                <a16:creationId xmlns:a16="http://schemas.microsoft.com/office/drawing/2014/main" id="{8EEFE45D-9987-AA69-7B10-2AD683369E46}"/>
              </a:ext>
            </a:extLst>
          </p:cNvPr>
          <p:cNvSpPr txBox="1">
            <a:spLocks noChangeArrowheads="1"/>
          </p:cNvSpPr>
          <p:nvPr/>
        </p:nvSpPr>
        <p:spPr bwMode="auto">
          <a:xfrm>
            <a:off x="3041650" y="4198939"/>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endParaRPr lang="en-US" altLang="en-US" sz="1800">
              <a:solidFill>
                <a:prstClr val="black"/>
              </a:solidFill>
            </a:endParaRPr>
          </a:p>
        </p:txBody>
      </p:sp>
      <p:sp>
        <p:nvSpPr>
          <p:cNvPr id="49158" name="TextBox 10">
            <a:extLst>
              <a:ext uri="{FF2B5EF4-FFF2-40B4-BE49-F238E27FC236}">
                <a16:creationId xmlns:a16="http://schemas.microsoft.com/office/drawing/2014/main" id="{5BF42E18-6F42-63D0-3357-340786977988}"/>
              </a:ext>
            </a:extLst>
          </p:cNvPr>
          <p:cNvSpPr txBox="1">
            <a:spLocks noChangeArrowheads="1"/>
          </p:cNvSpPr>
          <p:nvPr/>
        </p:nvSpPr>
        <p:spPr bwMode="auto">
          <a:xfrm>
            <a:off x="542612" y="3732213"/>
            <a:ext cx="969994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000" dirty="0">
                <a:solidFill>
                  <a:prstClr val="black"/>
                </a:solidFill>
              </a:rPr>
              <a:t>American Coatings Association, HMIS label, states “The hazard rating (0-4) in the </a:t>
            </a:r>
            <a:r>
              <a:rPr lang="en-US" altLang="en-US" sz="2000" dirty="0">
                <a:solidFill>
                  <a:srgbClr val="0070C0"/>
                </a:solidFill>
              </a:rPr>
              <a:t>Health block </a:t>
            </a:r>
            <a:r>
              <a:rPr lang="en-US" altLang="en-US" sz="2000" dirty="0">
                <a:solidFill>
                  <a:prstClr val="black"/>
                </a:solidFill>
              </a:rPr>
              <a:t>are used to communicate information on </a:t>
            </a:r>
            <a:r>
              <a:rPr lang="en-US" altLang="en-US" sz="2000" u="sng" dirty="0">
                <a:solidFill>
                  <a:prstClr val="black"/>
                </a:solidFill>
              </a:rPr>
              <a:t>immediate health effects,</a:t>
            </a:r>
            <a:r>
              <a:rPr lang="en-US" altLang="en-US" sz="2000" dirty="0">
                <a:solidFill>
                  <a:prstClr val="black"/>
                </a:solidFill>
              </a:rPr>
              <a:t> including irritants, skin sensitizers, corrosives and acute toxicity.”</a:t>
            </a:r>
          </a:p>
        </p:txBody>
      </p:sp>
      <p:sp>
        <p:nvSpPr>
          <p:cNvPr id="49159" name="TextBox 11">
            <a:extLst>
              <a:ext uri="{FF2B5EF4-FFF2-40B4-BE49-F238E27FC236}">
                <a16:creationId xmlns:a16="http://schemas.microsoft.com/office/drawing/2014/main" id="{1447B15C-EF81-1396-BB84-8EDEDC38A76A}"/>
              </a:ext>
            </a:extLst>
          </p:cNvPr>
          <p:cNvSpPr txBox="1">
            <a:spLocks noChangeArrowheads="1"/>
          </p:cNvSpPr>
          <p:nvPr/>
        </p:nvSpPr>
        <p:spPr bwMode="auto">
          <a:xfrm>
            <a:off x="2100263" y="4967288"/>
            <a:ext cx="801846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000" dirty="0">
                <a:solidFill>
                  <a:prstClr val="black"/>
                </a:solidFill>
              </a:rPr>
              <a:t>This is why Benzene, </a:t>
            </a:r>
            <a:r>
              <a:rPr lang="en-US" altLang="en-US" sz="2000" b="1" u="sng" dirty="0">
                <a:solidFill>
                  <a:prstClr val="black"/>
                </a:solidFill>
              </a:rPr>
              <a:t>which can give you leukemia</a:t>
            </a:r>
            <a:r>
              <a:rPr lang="en-US" altLang="en-US" sz="2000" dirty="0">
                <a:solidFill>
                  <a:prstClr val="black"/>
                </a:solidFill>
              </a:rPr>
              <a:t>, is a 2 out of 4.</a:t>
            </a:r>
          </a:p>
          <a:p>
            <a:pPr eaLnBrk="0" fontAlgn="base" hangingPunct="0">
              <a:lnSpc>
                <a:spcPct val="100000"/>
              </a:lnSpc>
              <a:spcBef>
                <a:spcPct val="0"/>
              </a:spcBef>
              <a:spcAft>
                <a:spcPct val="0"/>
              </a:spcAft>
              <a:buNone/>
            </a:pPr>
            <a:r>
              <a:rPr lang="en-US" altLang="en-US" sz="2000" dirty="0">
                <a:solidFill>
                  <a:prstClr val="black"/>
                </a:solidFill>
              </a:rPr>
              <a:t>For more information: </a:t>
            </a:r>
            <a:r>
              <a:rPr lang="en-US" altLang="en-US" sz="1800" dirty="0">
                <a:solidFill>
                  <a:prstClr val="black"/>
                </a:solidFill>
              </a:rPr>
              <a:t>osha.gov/sites/default/files/publications/OSHA3678.pdf</a:t>
            </a:r>
            <a:endParaRPr lang="en-US" altLang="en-US" sz="2000" dirty="0">
              <a:solidFill>
                <a:prstClr val="black"/>
              </a:solidFill>
            </a:endParaRPr>
          </a:p>
        </p:txBody>
      </p:sp>
      <p:pic>
        <p:nvPicPr>
          <p:cNvPr id="49160" name="Picture 2">
            <a:extLst>
              <a:ext uri="{FF2B5EF4-FFF2-40B4-BE49-F238E27FC236}">
                <a16:creationId xmlns:a16="http://schemas.microsoft.com/office/drawing/2014/main" id="{C9EC063F-3FDB-6115-9DF6-09DD21F0B69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01025" y="1209675"/>
            <a:ext cx="127000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2">
            <a:extLst>
              <a:ext uri="{FF2B5EF4-FFF2-40B4-BE49-F238E27FC236}">
                <a16:creationId xmlns:a16="http://schemas.microsoft.com/office/drawing/2014/main" id="{5954A2CF-2DB9-E5DA-00FD-84E8FD8B0D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8800" y="1209676"/>
            <a:ext cx="1295400" cy="128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a:extLst>
              <a:ext uri="{FF2B5EF4-FFF2-40B4-BE49-F238E27FC236}">
                <a16:creationId xmlns:a16="http://schemas.microsoft.com/office/drawing/2014/main" id="{F77D9147-D220-7536-D9C7-8C0677C48235}"/>
              </a:ext>
            </a:extLst>
          </p:cNvPr>
          <p:cNvSpPr txBox="1"/>
          <p:nvPr/>
        </p:nvSpPr>
        <p:spPr>
          <a:xfrm>
            <a:off x="2100264" y="2189163"/>
            <a:ext cx="3444875" cy="1014412"/>
          </a:xfrm>
          <a:prstGeom prst="rect">
            <a:avLst/>
          </a:prstGeom>
          <a:noFill/>
        </p:spPr>
        <p:txBody>
          <a:bodyPr>
            <a:spAutoFit/>
          </a:bodyPr>
          <a:lstStyle/>
          <a:p>
            <a:pPr eaLnBrk="0" fontAlgn="base" hangingPunct="0">
              <a:spcBef>
                <a:spcPct val="0"/>
              </a:spcBef>
              <a:spcAft>
                <a:spcPct val="0"/>
              </a:spcAft>
              <a:defRPr/>
            </a:pPr>
            <a:r>
              <a:rPr lang="en-US" sz="2000" b="1" dirty="0">
                <a:solidFill>
                  <a:prstClr val="black"/>
                </a:solidFill>
                <a:latin typeface="Calibri" panose="020F0502020204030204"/>
              </a:rPr>
              <a:t>HMIS</a:t>
            </a:r>
          </a:p>
          <a:p>
            <a:pPr eaLnBrk="0" fontAlgn="base" hangingPunct="0">
              <a:spcBef>
                <a:spcPct val="0"/>
              </a:spcBef>
              <a:spcAft>
                <a:spcPct val="0"/>
              </a:spcAft>
              <a:defRPr/>
            </a:pPr>
            <a:r>
              <a:rPr lang="en-US" sz="2000" dirty="0">
                <a:solidFill>
                  <a:prstClr val="black"/>
                </a:solidFill>
                <a:latin typeface="Calibri" panose="020F0502020204030204"/>
              </a:rPr>
              <a:t>2 </a:t>
            </a:r>
            <a:r>
              <a:rPr lang="mr-IN" sz="2000" dirty="0">
                <a:solidFill>
                  <a:prstClr val="black"/>
                </a:solidFill>
                <a:latin typeface="Calibri" panose="020F0502020204030204"/>
                <a:cs typeface="Mangal" panose="02040503050203030202" pitchFamily="18" charset="0"/>
              </a:rPr>
              <a:t>–</a:t>
            </a:r>
            <a:r>
              <a:rPr lang="en-US" sz="2000" dirty="0">
                <a:solidFill>
                  <a:prstClr val="black"/>
                </a:solidFill>
                <a:latin typeface="Calibri" panose="020F0502020204030204"/>
              </a:rPr>
              <a:t> Health Hazard: Temporary or minor injury may occur.</a:t>
            </a:r>
          </a:p>
        </p:txBody>
      </p:sp>
      <p:sp>
        <p:nvSpPr>
          <p:cNvPr id="15" name="TextBox 14">
            <a:extLst>
              <a:ext uri="{FF2B5EF4-FFF2-40B4-BE49-F238E27FC236}">
                <a16:creationId xmlns:a16="http://schemas.microsoft.com/office/drawing/2014/main" id="{8194D493-8F60-83FE-C061-E2414AC36FFF}"/>
              </a:ext>
            </a:extLst>
          </p:cNvPr>
          <p:cNvSpPr txBox="1"/>
          <p:nvPr/>
        </p:nvSpPr>
        <p:spPr>
          <a:xfrm>
            <a:off x="7306338" y="2200264"/>
            <a:ext cx="5022990" cy="1015663"/>
          </a:xfrm>
          <a:prstGeom prst="rect">
            <a:avLst/>
          </a:prstGeom>
          <a:noFill/>
        </p:spPr>
        <p:txBody>
          <a:bodyPr wrap="square">
            <a:spAutoFit/>
          </a:bodyPr>
          <a:lstStyle/>
          <a:p>
            <a:pPr eaLnBrk="0" fontAlgn="base" hangingPunct="0">
              <a:spcBef>
                <a:spcPct val="0"/>
              </a:spcBef>
              <a:spcAft>
                <a:spcPct val="0"/>
              </a:spcAft>
              <a:defRPr/>
            </a:pPr>
            <a:r>
              <a:rPr lang="en-US" sz="2000" b="1" dirty="0">
                <a:solidFill>
                  <a:prstClr val="black"/>
                </a:solidFill>
                <a:latin typeface="Calibri" panose="020F0502020204030204"/>
              </a:rPr>
              <a:t>NFPA</a:t>
            </a:r>
          </a:p>
          <a:p>
            <a:pPr eaLnBrk="0" fontAlgn="base" hangingPunct="0">
              <a:spcBef>
                <a:spcPct val="0"/>
              </a:spcBef>
              <a:spcAft>
                <a:spcPct val="0"/>
              </a:spcAft>
              <a:defRPr/>
            </a:pPr>
            <a:r>
              <a:rPr lang="en-US" sz="2000" dirty="0">
                <a:solidFill>
                  <a:prstClr val="black"/>
                </a:solidFill>
                <a:latin typeface="Calibri" panose="020F0502020204030204"/>
              </a:rPr>
              <a:t>2 </a:t>
            </a:r>
            <a:r>
              <a:rPr lang="mr-IN" sz="2000" dirty="0">
                <a:solidFill>
                  <a:prstClr val="black"/>
                </a:solidFill>
                <a:latin typeface="Calibri" panose="020F0502020204030204"/>
                <a:cs typeface="Mangal" panose="02040503050203030202" pitchFamily="18" charset="0"/>
              </a:rPr>
              <a:t>–</a:t>
            </a:r>
            <a:r>
              <a:rPr lang="en-US" sz="2000" dirty="0">
                <a:solidFill>
                  <a:prstClr val="black"/>
                </a:solidFill>
                <a:latin typeface="Calibri" panose="020F0502020204030204"/>
              </a:rPr>
              <a:t> Health Hazard: Can Cause temporary incapacitation or residual injury.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76B00ACB-898A-2679-5D02-EA66302E9920}"/>
              </a:ext>
            </a:extLst>
          </p:cNvPr>
          <p:cNvSpPr>
            <a:spLocks noGrp="1" noChangeArrowheads="1"/>
          </p:cNvSpPr>
          <p:nvPr>
            <p:ph type="title"/>
          </p:nvPr>
        </p:nvSpPr>
        <p:spPr/>
        <p:txBody>
          <a:bodyPr/>
          <a:lstStyle/>
          <a:p>
            <a:pPr eaLnBrk="1" hangingPunct="1"/>
            <a:r>
              <a:rPr lang="en-US" altLang="en-US"/>
              <a:t>Pictograms</a:t>
            </a:r>
          </a:p>
        </p:txBody>
      </p:sp>
      <p:sp>
        <p:nvSpPr>
          <p:cNvPr id="51203" name="Slide Number Placeholder 4">
            <a:extLst>
              <a:ext uri="{FF2B5EF4-FFF2-40B4-BE49-F238E27FC236}">
                <a16:creationId xmlns:a16="http://schemas.microsoft.com/office/drawing/2014/main" id="{48F86BF9-C7D6-C39F-2264-D84896DCD6C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A595A4C4-AD3F-47EB-AEB1-54A425EC3549}" type="slidenum">
              <a:rPr lang="en-US" altLang="en-US" sz="1200">
                <a:solidFill>
                  <a:srgbClr val="898989"/>
                </a:solidFill>
              </a:rPr>
              <a:pPr fontAlgn="base">
                <a:lnSpc>
                  <a:spcPct val="100000"/>
                </a:lnSpc>
                <a:spcBef>
                  <a:spcPct val="0"/>
                </a:spcBef>
                <a:spcAft>
                  <a:spcPct val="0"/>
                </a:spcAft>
                <a:buNone/>
              </a:pPr>
              <a:t>39</a:t>
            </a:fld>
            <a:endParaRPr lang="en-US" altLang="en-US" sz="1200">
              <a:solidFill>
                <a:srgbClr val="898989"/>
              </a:solidFill>
            </a:endParaRPr>
          </a:p>
        </p:txBody>
      </p:sp>
      <p:sp>
        <p:nvSpPr>
          <p:cNvPr id="51204" name="TextBox 1">
            <a:extLst>
              <a:ext uri="{FF2B5EF4-FFF2-40B4-BE49-F238E27FC236}">
                <a16:creationId xmlns:a16="http://schemas.microsoft.com/office/drawing/2014/main" id="{A49C452D-3C84-278F-F67C-552B88916762}"/>
              </a:ext>
            </a:extLst>
          </p:cNvPr>
          <p:cNvSpPr txBox="1">
            <a:spLocks noChangeArrowheads="1"/>
          </p:cNvSpPr>
          <p:nvPr/>
        </p:nvSpPr>
        <p:spPr bwMode="auto">
          <a:xfrm>
            <a:off x="2020889" y="1233488"/>
            <a:ext cx="8150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fontAlgn="base">
              <a:lnSpc>
                <a:spcPct val="100000"/>
              </a:lnSpc>
              <a:spcBef>
                <a:spcPct val="0"/>
              </a:spcBef>
              <a:spcAft>
                <a:spcPct val="0"/>
              </a:spcAft>
              <a:buNone/>
            </a:pPr>
            <a:r>
              <a:rPr lang="en-US" altLang="en-US" sz="2000">
                <a:solidFill>
                  <a:prstClr val="black"/>
                </a:solidFill>
              </a:rPr>
              <a:t>Vague Much?</a:t>
            </a:r>
          </a:p>
        </p:txBody>
      </p:sp>
      <p:sp>
        <p:nvSpPr>
          <p:cNvPr id="51205" name="TextBox 5">
            <a:extLst>
              <a:ext uri="{FF2B5EF4-FFF2-40B4-BE49-F238E27FC236}">
                <a16:creationId xmlns:a16="http://schemas.microsoft.com/office/drawing/2014/main" id="{6EB7AB50-0C0D-AC71-F3FE-618CFE508ECC}"/>
              </a:ext>
            </a:extLst>
          </p:cNvPr>
          <p:cNvSpPr txBox="1">
            <a:spLocks noChangeArrowheads="1"/>
          </p:cNvSpPr>
          <p:nvPr/>
        </p:nvSpPr>
        <p:spPr bwMode="auto">
          <a:xfrm>
            <a:off x="3041650" y="4198939"/>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endParaRPr lang="en-US" altLang="en-US" sz="1800">
              <a:solidFill>
                <a:prstClr val="black"/>
              </a:solidFill>
            </a:endParaRPr>
          </a:p>
        </p:txBody>
      </p:sp>
      <p:pic>
        <p:nvPicPr>
          <p:cNvPr id="51206" name="Picture 3">
            <a:extLst>
              <a:ext uri="{FF2B5EF4-FFF2-40B4-BE49-F238E27FC236}">
                <a16:creationId xmlns:a16="http://schemas.microsoft.com/office/drawing/2014/main" id="{96F7B6AA-4CDA-1251-791A-24D3631F73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1787525"/>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07" name="Picture 3">
            <a:extLst>
              <a:ext uri="{FF2B5EF4-FFF2-40B4-BE49-F238E27FC236}">
                <a16:creationId xmlns:a16="http://schemas.microsoft.com/office/drawing/2014/main" id="{721D40DB-0E55-D2B9-84B1-81CA8E1C8F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8538" y="2873375"/>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08" name="TextBox 10">
            <a:extLst>
              <a:ext uri="{FF2B5EF4-FFF2-40B4-BE49-F238E27FC236}">
                <a16:creationId xmlns:a16="http://schemas.microsoft.com/office/drawing/2014/main" id="{D002B869-99F2-CEC5-CAA3-6F88D081C1F8}"/>
              </a:ext>
            </a:extLst>
          </p:cNvPr>
          <p:cNvSpPr txBox="1">
            <a:spLocks noChangeArrowheads="1"/>
          </p:cNvSpPr>
          <p:nvPr/>
        </p:nvSpPr>
        <p:spPr bwMode="auto">
          <a:xfrm>
            <a:off x="3227388" y="1890714"/>
            <a:ext cx="68119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000">
                <a:solidFill>
                  <a:prstClr val="black"/>
                </a:solidFill>
              </a:rPr>
              <a:t>This pictogram lets you know that the chemical can do one or more of </a:t>
            </a:r>
            <a:r>
              <a:rPr lang="en-US" altLang="en-US" sz="2000" b="1" u="sng">
                <a:solidFill>
                  <a:prstClr val="black"/>
                </a:solidFill>
              </a:rPr>
              <a:t>6</a:t>
            </a:r>
            <a:r>
              <a:rPr lang="en-US" altLang="en-US" sz="2000">
                <a:solidFill>
                  <a:prstClr val="black"/>
                </a:solidFill>
              </a:rPr>
              <a:t> things somewhere inside of your body.</a:t>
            </a:r>
          </a:p>
        </p:txBody>
      </p:sp>
      <p:sp>
        <p:nvSpPr>
          <p:cNvPr id="51209" name="TextBox 13">
            <a:extLst>
              <a:ext uri="{FF2B5EF4-FFF2-40B4-BE49-F238E27FC236}">
                <a16:creationId xmlns:a16="http://schemas.microsoft.com/office/drawing/2014/main" id="{DD325A3E-3AD7-89CD-B130-150A6859E152}"/>
              </a:ext>
            </a:extLst>
          </p:cNvPr>
          <p:cNvSpPr txBox="1">
            <a:spLocks noChangeArrowheads="1"/>
          </p:cNvSpPr>
          <p:nvPr/>
        </p:nvSpPr>
        <p:spPr bwMode="auto">
          <a:xfrm>
            <a:off x="3227388" y="4183064"/>
            <a:ext cx="68119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000">
                <a:solidFill>
                  <a:prstClr val="black"/>
                </a:solidFill>
              </a:rPr>
              <a:t>This pictogram says the chemical can support or start a fire one of </a:t>
            </a:r>
            <a:r>
              <a:rPr lang="en-US" altLang="en-US" sz="2000" b="1" u="sng">
                <a:solidFill>
                  <a:prstClr val="black"/>
                </a:solidFill>
              </a:rPr>
              <a:t>7</a:t>
            </a:r>
            <a:r>
              <a:rPr lang="en-US" altLang="en-US" sz="2000">
                <a:solidFill>
                  <a:prstClr val="black"/>
                </a:solidFill>
              </a:rPr>
              <a:t> ways.</a:t>
            </a:r>
          </a:p>
        </p:txBody>
      </p:sp>
      <p:sp>
        <p:nvSpPr>
          <p:cNvPr id="51210" name="TextBox 14">
            <a:extLst>
              <a:ext uri="{FF2B5EF4-FFF2-40B4-BE49-F238E27FC236}">
                <a16:creationId xmlns:a16="http://schemas.microsoft.com/office/drawing/2014/main" id="{E4B9EF9F-8AF0-A4C8-8EEA-D85D2720B834}"/>
              </a:ext>
            </a:extLst>
          </p:cNvPr>
          <p:cNvSpPr txBox="1">
            <a:spLocks noChangeArrowheads="1"/>
          </p:cNvSpPr>
          <p:nvPr/>
        </p:nvSpPr>
        <p:spPr bwMode="auto">
          <a:xfrm>
            <a:off x="3227388" y="3130550"/>
            <a:ext cx="68119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r>
              <a:rPr lang="en-US" altLang="en-US" sz="2000" dirty="0">
                <a:solidFill>
                  <a:prstClr val="black"/>
                </a:solidFill>
              </a:rPr>
              <a:t>This one says “Warning” about over 5 things</a:t>
            </a:r>
          </a:p>
        </p:txBody>
      </p:sp>
      <p:pic>
        <p:nvPicPr>
          <p:cNvPr id="51211" name="Picture 20">
            <a:extLst>
              <a:ext uri="{FF2B5EF4-FFF2-40B4-BE49-F238E27FC236}">
                <a16:creationId xmlns:a16="http://schemas.microsoft.com/office/drawing/2014/main" id="{899BB0B0-C7F9-22DB-8277-11EEB87E4C6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224088" y="3959225"/>
            <a:ext cx="9906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C44D254-6CB2-111E-FD21-196C9C953F9C}"/>
              </a:ext>
            </a:extLst>
          </p:cNvPr>
          <p:cNvSpPr>
            <a:spLocks noGrp="1"/>
          </p:cNvSpPr>
          <p:nvPr>
            <p:ph type="title"/>
          </p:nvPr>
        </p:nvSpPr>
        <p:spPr>
          <a:solidFill>
            <a:srgbClr val="FFC000"/>
          </a:solidFill>
        </p:spPr>
        <p:txBody>
          <a:bodyPr/>
          <a:lstStyle/>
          <a:p>
            <a:r>
              <a:rPr lang="en-US" dirty="0"/>
              <a:t>The Arrival</a:t>
            </a:r>
          </a:p>
        </p:txBody>
      </p:sp>
      <p:sp>
        <p:nvSpPr>
          <p:cNvPr id="4" name="Slide Number Placeholder 3">
            <a:extLst>
              <a:ext uri="{FF2B5EF4-FFF2-40B4-BE49-F238E27FC236}">
                <a16:creationId xmlns:a16="http://schemas.microsoft.com/office/drawing/2014/main" id="{F1B9A304-5E7A-7776-9047-B83BA352A0E8}"/>
              </a:ext>
            </a:extLst>
          </p:cNvPr>
          <p:cNvSpPr>
            <a:spLocks noGrp="1"/>
          </p:cNvSpPr>
          <p:nvPr>
            <p:ph type="sldNum" sz="quarter" idx="11"/>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4</a:t>
            </a:fld>
            <a:endParaRPr lang="en-US" altLang="en-US">
              <a:latin typeface="Calibri" panose="020F0502020204030204" pitchFamily="34" charset="0"/>
            </a:endParaRPr>
          </a:p>
        </p:txBody>
      </p:sp>
    </p:spTree>
    <p:extLst>
      <p:ext uri="{BB962C8B-B14F-4D97-AF65-F5344CB8AC3E}">
        <p14:creationId xmlns:p14="http://schemas.microsoft.com/office/powerpoint/2010/main" val="42016973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40299E85-77B0-6D40-34CF-C3667C6C3183}"/>
              </a:ext>
            </a:extLst>
          </p:cNvPr>
          <p:cNvSpPr>
            <a:spLocks noGrp="1" noChangeArrowheads="1"/>
          </p:cNvSpPr>
          <p:nvPr>
            <p:ph type="title"/>
          </p:nvPr>
        </p:nvSpPr>
        <p:spPr/>
        <p:txBody>
          <a:bodyPr/>
          <a:lstStyle/>
          <a:p>
            <a:pPr eaLnBrk="1" hangingPunct="1"/>
            <a:r>
              <a:rPr lang="en-US" altLang="en-US"/>
              <a:t>Pictograms, cont.</a:t>
            </a:r>
          </a:p>
        </p:txBody>
      </p:sp>
      <p:sp>
        <p:nvSpPr>
          <p:cNvPr id="53251" name="Slide Number Placeholder 4">
            <a:extLst>
              <a:ext uri="{FF2B5EF4-FFF2-40B4-BE49-F238E27FC236}">
                <a16:creationId xmlns:a16="http://schemas.microsoft.com/office/drawing/2014/main" id="{E31ACF22-937F-D419-FEBA-EBF1A223007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44941D9D-DA66-49C1-80A1-3EFA477772D2}" type="slidenum">
              <a:rPr lang="en-US" altLang="en-US" sz="1200">
                <a:solidFill>
                  <a:srgbClr val="898989"/>
                </a:solidFill>
              </a:rPr>
              <a:pPr fontAlgn="base">
                <a:lnSpc>
                  <a:spcPct val="100000"/>
                </a:lnSpc>
                <a:spcBef>
                  <a:spcPct val="0"/>
                </a:spcBef>
                <a:spcAft>
                  <a:spcPct val="0"/>
                </a:spcAft>
                <a:buNone/>
              </a:pPr>
              <a:t>40</a:t>
            </a:fld>
            <a:endParaRPr lang="en-US" altLang="en-US" sz="1200">
              <a:solidFill>
                <a:srgbClr val="898989"/>
              </a:solidFill>
            </a:endParaRPr>
          </a:p>
        </p:txBody>
      </p:sp>
      <p:sp>
        <p:nvSpPr>
          <p:cNvPr id="53252" name="TextBox 1">
            <a:extLst>
              <a:ext uri="{FF2B5EF4-FFF2-40B4-BE49-F238E27FC236}">
                <a16:creationId xmlns:a16="http://schemas.microsoft.com/office/drawing/2014/main" id="{D75A4AA0-8182-199B-4BE7-402A5A48AE90}"/>
              </a:ext>
            </a:extLst>
          </p:cNvPr>
          <p:cNvSpPr txBox="1">
            <a:spLocks noChangeArrowheads="1"/>
          </p:cNvSpPr>
          <p:nvPr/>
        </p:nvSpPr>
        <p:spPr bwMode="auto">
          <a:xfrm>
            <a:off x="2020889" y="1233488"/>
            <a:ext cx="8150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fontAlgn="base">
              <a:lnSpc>
                <a:spcPct val="100000"/>
              </a:lnSpc>
              <a:spcBef>
                <a:spcPct val="0"/>
              </a:spcBef>
              <a:spcAft>
                <a:spcPct val="0"/>
              </a:spcAft>
              <a:buNone/>
            </a:pPr>
            <a:r>
              <a:rPr lang="en-US" altLang="en-US" sz="2000">
                <a:solidFill>
                  <a:prstClr val="black"/>
                </a:solidFill>
              </a:rPr>
              <a:t>GHS Pictograms</a:t>
            </a:r>
          </a:p>
        </p:txBody>
      </p:sp>
      <p:sp>
        <p:nvSpPr>
          <p:cNvPr id="53253" name="TextBox 5">
            <a:extLst>
              <a:ext uri="{FF2B5EF4-FFF2-40B4-BE49-F238E27FC236}">
                <a16:creationId xmlns:a16="http://schemas.microsoft.com/office/drawing/2014/main" id="{EDA4B292-E12B-2A5C-9B48-BF0DB4637E96}"/>
              </a:ext>
            </a:extLst>
          </p:cNvPr>
          <p:cNvSpPr txBox="1">
            <a:spLocks noChangeArrowheads="1"/>
          </p:cNvSpPr>
          <p:nvPr/>
        </p:nvSpPr>
        <p:spPr bwMode="auto">
          <a:xfrm>
            <a:off x="3041650" y="4198939"/>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lnSpc>
                <a:spcPct val="100000"/>
              </a:lnSpc>
              <a:spcBef>
                <a:spcPct val="0"/>
              </a:spcBef>
              <a:spcAft>
                <a:spcPct val="0"/>
              </a:spcAft>
              <a:buNone/>
            </a:pPr>
            <a:endParaRPr lang="en-US" altLang="en-US" sz="1800">
              <a:solidFill>
                <a:prstClr val="black"/>
              </a:solidFill>
            </a:endParaRPr>
          </a:p>
        </p:txBody>
      </p:sp>
      <p:grpSp>
        <p:nvGrpSpPr>
          <p:cNvPr id="53254" name="Group 23">
            <a:extLst>
              <a:ext uri="{FF2B5EF4-FFF2-40B4-BE49-F238E27FC236}">
                <a16:creationId xmlns:a16="http://schemas.microsoft.com/office/drawing/2014/main" id="{D4706EF1-3596-1C1F-603C-C255B4FC9006}"/>
              </a:ext>
            </a:extLst>
          </p:cNvPr>
          <p:cNvGrpSpPr>
            <a:grpSpLocks/>
          </p:cNvGrpSpPr>
          <p:nvPr/>
        </p:nvGrpSpPr>
        <p:grpSpPr bwMode="auto">
          <a:xfrm>
            <a:off x="2211388" y="1824038"/>
            <a:ext cx="1016000" cy="1204912"/>
            <a:chOff x="698895" y="1823527"/>
            <a:chExt cx="1016000" cy="1205453"/>
          </a:xfrm>
        </p:grpSpPr>
        <p:pic>
          <p:nvPicPr>
            <p:cNvPr id="53276" name="Picture 2">
              <a:extLst>
                <a:ext uri="{FF2B5EF4-FFF2-40B4-BE49-F238E27FC236}">
                  <a16:creationId xmlns:a16="http://schemas.microsoft.com/office/drawing/2014/main" id="{5C27C2D3-2DC4-1EE4-276B-0F4D959F64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8895" y="1823527"/>
              <a:ext cx="1016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77" name="TextBox 22">
              <a:extLst>
                <a:ext uri="{FF2B5EF4-FFF2-40B4-BE49-F238E27FC236}">
                  <a16:creationId xmlns:a16="http://schemas.microsoft.com/office/drawing/2014/main" id="{A1000785-B9CB-4626-326E-BEE0DF650622}"/>
                </a:ext>
              </a:extLst>
            </p:cNvPr>
            <p:cNvSpPr txBox="1">
              <a:spLocks noChangeArrowheads="1"/>
            </p:cNvSpPr>
            <p:nvPr/>
          </p:nvSpPr>
          <p:spPr bwMode="auto">
            <a:xfrm>
              <a:off x="839488" y="2751981"/>
              <a:ext cx="7438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Ozidizers</a:t>
              </a:r>
            </a:p>
          </p:txBody>
        </p:sp>
      </p:grpSp>
      <p:grpSp>
        <p:nvGrpSpPr>
          <p:cNvPr id="53255" name="Group 24">
            <a:extLst>
              <a:ext uri="{FF2B5EF4-FFF2-40B4-BE49-F238E27FC236}">
                <a16:creationId xmlns:a16="http://schemas.microsoft.com/office/drawing/2014/main" id="{6639FA82-3387-11E7-C487-FFE7BDAAD46B}"/>
              </a:ext>
            </a:extLst>
          </p:cNvPr>
          <p:cNvGrpSpPr>
            <a:grpSpLocks/>
          </p:cNvGrpSpPr>
          <p:nvPr/>
        </p:nvGrpSpPr>
        <p:grpSpPr bwMode="auto">
          <a:xfrm>
            <a:off x="4438651" y="1824039"/>
            <a:ext cx="1039813" cy="1404937"/>
            <a:chOff x="2746647" y="1634106"/>
            <a:chExt cx="1040670" cy="1404880"/>
          </a:xfrm>
        </p:grpSpPr>
        <p:pic>
          <p:nvPicPr>
            <p:cNvPr id="53274" name="Picture 15">
              <a:extLst>
                <a:ext uri="{FF2B5EF4-FFF2-40B4-BE49-F238E27FC236}">
                  <a16:creationId xmlns:a16="http://schemas.microsoft.com/office/drawing/2014/main" id="{77B43498-C4D6-61A5-3F18-DA071E23A95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65332" y="1634106"/>
              <a:ext cx="10033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75" name="TextBox 25">
              <a:extLst>
                <a:ext uri="{FF2B5EF4-FFF2-40B4-BE49-F238E27FC236}">
                  <a16:creationId xmlns:a16="http://schemas.microsoft.com/office/drawing/2014/main" id="{24A9956C-C2C1-6190-EF6A-2B65F1078808}"/>
                </a:ext>
              </a:extLst>
            </p:cNvPr>
            <p:cNvSpPr txBox="1">
              <a:spLocks noChangeArrowheads="1"/>
            </p:cNvSpPr>
            <p:nvPr/>
          </p:nvSpPr>
          <p:spPr bwMode="auto">
            <a:xfrm>
              <a:off x="2746647" y="2577321"/>
              <a:ext cx="104067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Gasses Under</a:t>
              </a:r>
            </a:p>
            <a:p>
              <a:pPr algn="ctr" eaLnBrk="0" fontAlgn="base" hangingPunct="0">
                <a:lnSpc>
                  <a:spcPct val="100000"/>
                </a:lnSpc>
                <a:spcBef>
                  <a:spcPct val="0"/>
                </a:spcBef>
                <a:spcAft>
                  <a:spcPct val="0"/>
                </a:spcAft>
                <a:buNone/>
              </a:pPr>
              <a:r>
                <a:rPr lang="en-US" altLang="en-US" sz="1200">
                  <a:solidFill>
                    <a:prstClr val="black"/>
                  </a:solidFill>
                </a:rPr>
                <a:t>Pressure</a:t>
              </a:r>
            </a:p>
          </p:txBody>
        </p:sp>
      </p:grpSp>
      <p:grpSp>
        <p:nvGrpSpPr>
          <p:cNvPr id="53256" name="Group 26">
            <a:extLst>
              <a:ext uri="{FF2B5EF4-FFF2-40B4-BE49-F238E27FC236}">
                <a16:creationId xmlns:a16="http://schemas.microsoft.com/office/drawing/2014/main" id="{B8BB8E5E-E862-563B-A052-7556B5951F15}"/>
              </a:ext>
            </a:extLst>
          </p:cNvPr>
          <p:cNvGrpSpPr>
            <a:grpSpLocks/>
          </p:cNvGrpSpPr>
          <p:nvPr/>
        </p:nvGrpSpPr>
        <p:grpSpPr bwMode="auto">
          <a:xfrm>
            <a:off x="6691313" y="1824039"/>
            <a:ext cx="1046162" cy="1417637"/>
            <a:chOff x="4498883" y="1700936"/>
            <a:chExt cx="1046697" cy="1418428"/>
          </a:xfrm>
        </p:grpSpPr>
        <p:pic>
          <p:nvPicPr>
            <p:cNvPr id="53272" name="Picture 6">
              <a:extLst>
                <a:ext uri="{FF2B5EF4-FFF2-40B4-BE49-F238E27FC236}">
                  <a16:creationId xmlns:a16="http://schemas.microsoft.com/office/drawing/2014/main" id="{4662A2C1-AF6E-9E5D-99F0-C7EF2930104A}"/>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07882" y="1700936"/>
              <a:ext cx="10287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73" name="TextBox 27">
              <a:extLst>
                <a:ext uri="{FF2B5EF4-FFF2-40B4-BE49-F238E27FC236}">
                  <a16:creationId xmlns:a16="http://schemas.microsoft.com/office/drawing/2014/main" id="{B3CD50AF-C67B-0641-033F-035193936311}"/>
                </a:ext>
              </a:extLst>
            </p:cNvPr>
            <p:cNvSpPr txBox="1">
              <a:spLocks noChangeArrowheads="1"/>
            </p:cNvSpPr>
            <p:nvPr/>
          </p:nvSpPr>
          <p:spPr bwMode="auto">
            <a:xfrm>
              <a:off x="4498883" y="2657699"/>
              <a:ext cx="10466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Acute Toxicity</a:t>
              </a:r>
            </a:p>
            <a:p>
              <a:pPr algn="ctr" eaLnBrk="0" fontAlgn="base" hangingPunct="0">
                <a:lnSpc>
                  <a:spcPct val="100000"/>
                </a:lnSpc>
                <a:spcBef>
                  <a:spcPct val="0"/>
                </a:spcBef>
                <a:spcAft>
                  <a:spcPct val="0"/>
                </a:spcAft>
                <a:buNone/>
              </a:pPr>
              <a:r>
                <a:rPr lang="en-US" altLang="en-US" sz="1200">
                  <a:solidFill>
                    <a:prstClr val="black"/>
                  </a:solidFill>
                </a:rPr>
                <a:t>(Severe)</a:t>
              </a:r>
            </a:p>
          </p:txBody>
        </p:sp>
      </p:grpSp>
      <p:grpSp>
        <p:nvGrpSpPr>
          <p:cNvPr id="53257" name="Group 28">
            <a:extLst>
              <a:ext uri="{FF2B5EF4-FFF2-40B4-BE49-F238E27FC236}">
                <a16:creationId xmlns:a16="http://schemas.microsoft.com/office/drawing/2014/main" id="{2B5F7A75-BC08-622E-5F05-0B24E89D3613}"/>
              </a:ext>
            </a:extLst>
          </p:cNvPr>
          <p:cNvGrpSpPr>
            <a:grpSpLocks/>
          </p:cNvGrpSpPr>
          <p:nvPr/>
        </p:nvGrpSpPr>
        <p:grpSpPr bwMode="auto">
          <a:xfrm>
            <a:off x="8774114" y="3625850"/>
            <a:ext cx="1354137" cy="1581150"/>
            <a:chOff x="4794409" y="3652036"/>
            <a:chExt cx="1354949" cy="1581223"/>
          </a:xfrm>
        </p:grpSpPr>
        <p:pic>
          <p:nvPicPr>
            <p:cNvPr id="53270" name="Picture 21">
              <a:extLst>
                <a:ext uri="{FF2B5EF4-FFF2-40B4-BE49-F238E27FC236}">
                  <a16:creationId xmlns:a16="http://schemas.microsoft.com/office/drawing/2014/main" id="{E3110B7F-D9C1-E3A9-AE0F-FBEA18E16142}"/>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976584" y="3652036"/>
              <a:ext cx="9906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71" name="TextBox 29">
              <a:extLst>
                <a:ext uri="{FF2B5EF4-FFF2-40B4-BE49-F238E27FC236}">
                  <a16:creationId xmlns:a16="http://schemas.microsoft.com/office/drawing/2014/main" id="{DA69D923-42EF-8A07-0033-DAE4BFBB9CD3}"/>
                </a:ext>
              </a:extLst>
            </p:cNvPr>
            <p:cNvSpPr txBox="1">
              <a:spLocks noChangeArrowheads="1"/>
            </p:cNvSpPr>
            <p:nvPr/>
          </p:nvSpPr>
          <p:spPr bwMode="auto">
            <a:xfrm>
              <a:off x="4794409" y="4586928"/>
              <a:ext cx="135494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Explosives</a:t>
              </a:r>
            </a:p>
            <a:p>
              <a:pPr algn="ctr" eaLnBrk="0" fontAlgn="base" hangingPunct="0">
                <a:lnSpc>
                  <a:spcPct val="100000"/>
                </a:lnSpc>
                <a:spcBef>
                  <a:spcPct val="0"/>
                </a:spcBef>
                <a:spcAft>
                  <a:spcPct val="0"/>
                </a:spcAft>
                <a:buNone/>
              </a:pPr>
              <a:r>
                <a:rPr lang="en-US" altLang="en-US" sz="1200">
                  <a:solidFill>
                    <a:prstClr val="black"/>
                  </a:solidFill>
                </a:rPr>
                <a:t>Self-Reactives</a:t>
              </a:r>
            </a:p>
            <a:p>
              <a:pPr algn="ctr" eaLnBrk="0" fontAlgn="base" hangingPunct="0">
                <a:lnSpc>
                  <a:spcPct val="100000"/>
                </a:lnSpc>
                <a:spcBef>
                  <a:spcPct val="0"/>
                </a:spcBef>
                <a:spcAft>
                  <a:spcPct val="0"/>
                </a:spcAft>
                <a:buNone/>
              </a:pPr>
              <a:r>
                <a:rPr lang="en-US" altLang="en-US" sz="1200">
                  <a:solidFill>
                    <a:prstClr val="black"/>
                  </a:solidFill>
                </a:rPr>
                <a:t>Organic Peroxides</a:t>
              </a:r>
            </a:p>
          </p:txBody>
        </p:sp>
      </p:grpSp>
      <p:grpSp>
        <p:nvGrpSpPr>
          <p:cNvPr id="53258" name="Group 30">
            <a:extLst>
              <a:ext uri="{FF2B5EF4-FFF2-40B4-BE49-F238E27FC236}">
                <a16:creationId xmlns:a16="http://schemas.microsoft.com/office/drawing/2014/main" id="{AD5A4584-A7D0-E130-E7DD-36902AD95543}"/>
              </a:ext>
            </a:extLst>
          </p:cNvPr>
          <p:cNvGrpSpPr>
            <a:grpSpLocks/>
          </p:cNvGrpSpPr>
          <p:nvPr/>
        </p:nvGrpSpPr>
        <p:grpSpPr bwMode="auto">
          <a:xfrm>
            <a:off x="8948738" y="1824038"/>
            <a:ext cx="1003300" cy="1204912"/>
            <a:chOff x="6173788" y="1719986"/>
            <a:chExt cx="1003300" cy="1204841"/>
          </a:xfrm>
        </p:grpSpPr>
        <p:pic>
          <p:nvPicPr>
            <p:cNvPr id="53268" name="Picture 16">
              <a:extLst>
                <a:ext uri="{FF2B5EF4-FFF2-40B4-BE49-F238E27FC236}">
                  <a16:creationId xmlns:a16="http://schemas.microsoft.com/office/drawing/2014/main" id="{F6966D2D-0ACE-3CDF-72E6-3CCF2BC8255E}"/>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173788" y="1719986"/>
              <a:ext cx="10033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69" name="TextBox 31">
              <a:extLst>
                <a:ext uri="{FF2B5EF4-FFF2-40B4-BE49-F238E27FC236}">
                  <a16:creationId xmlns:a16="http://schemas.microsoft.com/office/drawing/2014/main" id="{DA9C3CB0-309C-D41C-BF11-DC0194B7C012}"/>
                </a:ext>
              </a:extLst>
            </p:cNvPr>
            <p:cNvSpPr txBox="1">
              <a:spLocks noChangeArrowheads="1"/>
            </p:cNvSpPr>
            <p:nvPr/>
          </p:nvSpPr>
          <p:spPr bwMode="auto">
            <a:xfrm>
              <a:off x="6258016" y="2647828"/>
              <a:ext cx="834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Corrosives</a:t>
              </a:r>
            </a:p>
          </p:txBody>
        </p:sp>
      </p:grpSp>
      <p:grpSp>
        <p:nvGrpSpPr>
          <p:cNvPr id="53259" name="Group 37">
            <a:extLst>
              <a:ext uri="{FF2B5EF4-FFF2-40B4-BE49-F238E27FC236}">
                <a16:creationId xmlns:a16="http://schemas.microsoft.com/office/drawing/2014/main" id="{CA7132DA-E50C-0194-75FC-4C9FEE529636}"/>
              </a:ext>
            </a:extLst>
          </p:cNvPr>
          <p:cNvGrpSpPr>
            <a:grpSpLocks/>
          </p:cNvGrpSpPr>
          <p:nvPr/>
        </p:nvGrpSpPr>
        <p:grpSpPr bwMode="auto">
          <a:xfrm>
            <a:off x="6272213" y="3625850"/>
            <a:ext cx="1884362" cy="1949450"/>
            <a:chOff x="4987719" y="3475569"/>
            <a:chExt cx="1883730" cy="1949397"/>
          </a:xfrm>
        </p:grpSpPr>
        <p:pic>
          <p:nvPicPr>
            <p:cNvPr id="53266" name="Picture 18">
              <a:extLst>
                <a:ext uri="{FF2B5EF4-FFF2-40B4-BE49-F238E27FC236}">
                  <a16:creationId xmlns:a16="http://schemas.microsoft.com/office/drawing/2014/main" id="{AAF9ADBF-49DD-1D7B-55B6-657B24DF076E}"/>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434284" y="3475569"/>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67" name="TextBox 33">
              <a:extLst>
                <a:ext uri="{FF2B5EF4-FFF2-40B4-BE49-F238E27FC236}">
                  <a16:creationId xmlns:a16="http://schemas.microsoft.com/office/drawing/2014/main" id="{4BBD6B05-3180-7CB8-4121-0F5C54027344}"/>
                </a:ext>
              </a:extLst>
            </p:cNvPr>
            <p:cNvSpPr txBox="1">
              <a:spLocks noChangeArrowheads="1"/>
            </p:cNvSpPr>
            <p:nvPr/>
          </p:nvSpPr>
          <p:spPr bwMode="auto">
            <a:xfrm>
              <a:off x="4987719" y="4409303"/>
              <a:ext cx="188373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Irritant</a:t>
              </a:r>
            </a:p>
            <a:p>
              <a:pPr algn="ctr" eaLnBrk="0" fontAlgn="base" hangingPunct="0">
                <a:lnSpc>
                  <a:spcPct val="100000"/>
                </a:lnSpc>
                <a:spcBef>
                  <a:spcPct val="0"/>
                </a:spcBef>
                <a:spcAft>
                  <a:spcPct val="0"/>
                </a:spcAft>
                <a:buNone/>
              </a:pPr>
              <a:r>
                <a:rPr lang="en-US" altLang="en-US" sz="1200">
                  <a:solidFill>
                    <a:prstClr val="black"/>
                  </a:solidFill>
                </a:rPr>
                <a:t>Dermal Sensitizer</a:t>
              </a:r>
            </a:p>
            <a:p>
              <a:pPr algn="ctr" eaLnBrk="0" fontAlgn="base" hangingPunct="0">
                <a:lnSpc>
                  <a:spcPct val="100000"/>
                </a:lnSpc>
                <a:spcBef>
                  <a:spcPct val="0"/>
                </a:spcBef>
                <a:spcAft>
                  <a:spcPct val="0"/>
                </a:spcAft>
                <a:buNone/>
              </a:pPr>
              <a:r>
                <a:rPr lang="en-US" altLang="en-US" sz="1200">
                  <a:solidFill>
                    <a:prstClr val="black"/>
                  </a:solidFill>
                </a:rPr>
                <a:t>Acute Toxicity</a:t>
              </a:r>
            </a:p>
            <a:p>
              <a:pPr algn="ctr" eaLnBrk="0" fontAlgn="base" hangingPunct="0">
                <a:lnSpc>
                  <a:spcPct val="100000"/>
                </a:lnSpc>
                <a:spcBef>
                  <a:spcPct val="0"/>
                </a:spcBef>
                <a:spcAft>
                  <a:spcPct val="0"/>
                </a:spcAft>
                <a:buNone/>
              </a:pPr>
              <a:r>
                <a:rPr lang="en-US" altLang="en-US" sz="1200">
                  <a:solidFill>
                    <a:prstClr val="black"/>
                  </a:solidFill>
                </a:rPr>
                <a:t>Narcotic Effects</a:t>
              </a:r>
            </a:p>
            <a:p>
              <a:pPr algn="ctr" eaLnBrk="0" fontAlgn="base" hangingPunct="0">
                <a:lnSpc>
                  <a:spcPct val="100000"/>
                </a:lnSpc>
                <a:spcBef>
                  <a:spcPct val="0"/>
                </a:spcBef>
                <a:spcAft>
                  <a:spcPct val="0"/>
                </a:spcAft>
                <a:buNone/>
              </a:pPr>
              <a:r>
                <a:rPr lang="en-US" altLang="en-US" sz="1200">
                  <a:solidFill>
                    <a:prstClr val="black"/>
                  </a:solidFill>
                </a:rPr>
                <a:t>Respiratory Tract Irritation</a:t>
              </a:r>
            </a:p>
          </p:txBody>
        </p:sp>
      </p:grpSp>
      <p:grpSp>
        <p:nvGrpSpPr>
          <p:cNvPr id="53260" name="Group 32">
            <a:extLst>
              <a:ext uri="{FF2B5EF4-FFF2-40B4-BE49-F238E27FC236}">
                <a16:creationId xmlns:a16="http://schemas.microsoft.com/office/drawing/2014/main" id="{8DAE1DAC-1953-A480-E245-3D0D380E0457}"/>
              </a:ext>
            </a:extLst>
          </p:cNvPr>
          <p:cNvGrpSpPr>
            <a:grpSpLocks/>
          </p:cNvGrpSpPr>
          <p:nvPr/>
        </p:nvGrpSpPr>
        <p:grpSpPr bwMode="auto">
          <a:xfrm>
            <a:off x="4016376" y="3625850"/>
            <a:ext cx="1884363" cy="2128838"/>
            <a:chOff x="668582" y="3626250"/>
            <a:chExt cx="1883730" cy="2128140"/>
          </a:xfrm>
        </p:grpSpPr>
        <p:pic>
          <p:nvPicPr>
            <p:cNvPr id="53264" name="Picture 19">
              <a:extLst>
                <a:ext uri="{FF2B5EF4-FFF2-40B4-BE49-F238E27FC236}">
                  <a16:creationId xmlns:a16="http://schemas.microsoft.com/office/drawing/2014/main" id="{6F88AF07-F447-7BAC-EE5A-82458F7FE609}"/>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1115147" y="362625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65" name="TextBox 34">
              <a:extLst>
                <a:ext uri="{FF2B5EF4-FFF2-40B4-BE49-F238E27FC236}">
                  <a16:creationId xmlns:a16="http://schemas.microsoft.com/office/drawing/2014/main" id="{4F18B5C4-5E5C-82A1-FD98-02352D34DCA4}"/>
                </a:ext>
              </a:extLst>
            </p:cNvPr>
            <p:cNvSpPr txBox="1">
              <a:spLocks noChangeArrowheads="1"/>
            </p:cNvSpPr>
            <p:nvPr/>
          </p:nvSpPr>
          <p:spPr bwMode="auto">
            <a:xfrm>
              <a:off x="668582" y="4554061"/>
              <a:ext cx="188373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Carcinogen</a:t>
              </a:r>
            </a:p>
            <a:p>
              <a:pPr algn="ctr" eaLnBrk="0" fontAlgn="base" hangingPunct="0">
                <a:lnSpc>
                  <a:spcPct val="100000"/>
                </a:lnSpc>
                <a:spcBef>
                  <a:spcPct val="0"/>
                </a:spcBef>
                <a:spcAft>
                  <a:spcPct val="0"/>
                </a:spcAft>
                <a:buNone/>
              </a:pPr>
              <a:r>
                <a:rPr lang="en-US" altLang="en-US" sz="1200">
                  <a:solidFill>
                    <a:prstClr val="black"/>
                  </a:solidFill>
                </a:rPr>
                <a:t>Respiratory Sensitizer</a:t>
              </a:r>
            </a:p>
            <a:p>
              <a:pPr algn="ctr" eaLnBrk="0" fontAlgn="base" hangingPunct="0">
                <a:lnSpc>
                  <a:spcPct val="100000"/>
                </a:lnSpc>
                <a:spcBef>
                  <a:spcPct val="0"/>
                </a:spcBef>
                <a:spcAft>
                  <a:spcPct val="0"/>
                </a:spcAft>
                <a:buNone/>
              </a:pPr>
              <a:r>
                <a:rPr lang="en-US" altLang="en-US" sz="1200">
                  <a:solidFill>
                    <a:prstClr val="black"/>
                  </a:solidFill>
                </a:rPr>
                <a:t>Reproductive Toxicity</a:t>
              </a:r>
            </a:p>
            <a:p>
              <a:pPr algn="ctr" eaLnBrk="0" fontAlgn="base" hangingPunct="0">
                <a:lnSpc>
                  <a:spcPct val="100000"/>
                </a:lnSpc>
                <a:spcBef>
                  <a:spcPct val="0"/>
                </a:spcBef>
                <a:spcAft>
                  <a:spcPct val="0"/>
                </a:spcAft>
                <a:buNone/>
              </a:pPr>
              <a:r>
                <a:rPr lang="en-US" altLang="en-US" sz="1200">
                  <a:solidFill>
                    <a:prstClr val="black"/>
                  </a:solidFill>
                </a:rPr>
                <a:t>Target Organ Toxicity</a:t>
              </a:r>
            </a:p>
            <a:p>
              <a:pPr algn="ctr" eaLnBrk="0" fontAlgn="base" hangingPunct="0">
                <a:lnSpc>
                  <a:spcPct val="100000"/>
                </a:lnSpc>
                <a:spcBef>
                  <a:spcPct val="0"/>
                </a:spcBef>
                <a:spcAft>
                  <a:spcPct val="0"/>
                </a:spcAft>
                <a:buNone/>
              </a:pPr>
              <a:r>
                <a:rPr lang="en-US" altLang="en-US" sz="1200">
                  <a:solidFill>
                    <a:prstClr val="black"/>
                  </a:solidFill>
                </a:rPr>
                <a:t>Mutagenicity</a:t>
              </a:r>
            </a:p>
            <a:p>
              <a:pPr algn="ctr" eaLnBrk="0" fontAlgn="base" hangingPunct="0">
                <a:lnSpc>
                  <a:spcPct val="100000"/>
                </a:lnSpc>
                <a:spcBef>
                  <a:spcPct val="0"/>
                </a:spcBef>
                <a:spcAft>
                  <a:spcPct val="0"/>
                </a:spcAft>
                <a:buNone/>
              </a:pPr>
              <a:r>
                <a:rPr lang="en-US" altLang="en-US" sz="1200">
                  <a:solidFill>
                    <a:prstClr val="black"/>
                  </a:solidFill>
                </a:rPr>
                <a:t>Aspiration Toxicity</a:t>
              </a:r>
            </a:p>
          </p:txBody>
        </p:sp>
      </p:grpSp>
      <p:grpSp>
        <p:nvGrpSpPr>
          <p:cNvPr id="53261" name="Group 35">
            <a:extLst>
              <a:ext uri="{FF2B5EF4-FFF2-40B4-BE49-F238E27FC236}">
                <a16:creationId xmlns:a16="http://schemas.microsoft.com/office/drawing/2014/main" id="{43B0FFA1-0DBF-AA42-F878-058C238EBD51}"/>
              </a:ext>
            </a:extLst>
          </p:cNvPr>
          <p:cNvGrpSpPr>
            <a:grpSpLocks/>
          </p:cNvGrpSpPr>
          <p:nvPr/>
        </p:nvGrpSpPr>
        <p:grpSpPr bwMode="auto">
          <a:xfrm>
            <a:off x="1777207" y="3447825"/>
            <a:ext cx="1884362" cy="2297113"/>
            <a:chOff x="2465133" y="3710188"/>
            <a:chExt cx="1883730" cy="2296529"/>
          </a:xfrm>
        </p:grpSpPr>
        <p:pic>
          <p:nvPicPr>
            <p:cNvPr id="53262" name="Picture 20">
              <a:extLst>
                <a:ext uri="{FF2B5EF4-FFF2-40B4-BE49-F238E27FC236}">
                  <a16:creationId xmlns:a16="http://schemas.microsoft.com/office/drawing/2014/main" id="{8FC9116C-81A6-48A4-6AF5-0DDACD16FF78}"/>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2912717" y="3710188"/>
              <a:ext cx="9906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63" name="TextBox 36">
              <a:extLst>
                <a:ext uri="{FF2B5EF4-FFF2-40B4-BE49-F238E27FC236}">
                  <a16:creationId xmlns:a16="http://schemas.microsoft.com/office/drawing/2014/main" id="{E2F9C91B-D6A8-6594-B480-87A31528BFEE}"/>
                </a:ext>
              </a:extLst>
            </p:cNvPr>
            <p:cNvSpPr txBox="1">
              <a:spLocks noChangeArrowheads="1"/>
            </p:cNvSpPr>
            <p:nvPr/>
          </p:nvSpPr>
          <p:spPr bwMode="auto">
            <a:xfrm>
              <a:off x="2465133" y="4621734"/>
              <a:ext cx="1883730" cy="1384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None/>
              </a:pPr>
              <a:r>
                <a:rPr lang="en-US" altLang="en-US" sz="1200">
                  <a:solidFill>
                    <a:prstClr val="black"/>
                  </a:solidFill>
                </a:rPr>
                <a:t>Flammables</a:t>
              </a:r>
            </a:p>
            <a:p>
              <a:pPr algn="ctr" eaLnBrk="0" fontAlgn="base" hangingPunct="0">
                <a:lnSpc>
                  <a:spcPct val="100000"/>
                </a:lnSpc>
                <a:spcBef>
                  <a:spcPct val="0"/>
                </a:spcBef>
                <a:spcAft>
                  <a:spcPct val="0"/>
                </a:spcAft>
                <a:buNone/>
              </a:pPr>
              <a:r>
                <a:rPr lang="en-US" altLang="en-US" sz="1200">
                  <a:solidFill>
                    <a:prstClr val="black"/>
                  </a:solidFill>
                </a:rPr>
                <a:t>Self-Reactives</a:t>
              </a:r>
            </a:p>
            <a:p>
              <a:pPr algn="ctr" eaLnBrk="0" fontAlgn="base" hangingPunct="0">
                <a:lnSpc>
                  <a:spcPct val="100000"/>
                </a:lnSpc>
                <a:spcBef>
                  <a:spcPct val="0"/>
                </a:spcBef>
                <a:spcAft>
                  <a:spcPct val="0"/>
                </a:spcAft>
                <a:buNone/>
              </a:pPr>
              <a:r>
                <a:rPr lang="en-US" altLang="en-US" sz="1200">
                  <a:solidFill>
                    <a:prstClr val="black"/>
                  </a:solidFill>
                </a:rPr>
                <a:t>Pyrophorics</a:t>
              </a:r>
            </a:p>
            <a:p>
              <a:pPr algn="ctr" eaLnBrk="0" fontAlgn="base" hangingPunct="0">
                <a:lnSpc>
                  <a:spcPct val="100000"/>
                </a:lnSpc>
                <a:spcBef>
                  <a:spcPct val="0"/>
                </a:spcBef>
                <a:spcAft>
                  <a:spcPct val="0"/>
                </a:spcAft>
                <a:buNone/>
              </a:pPr>
              <a:r>
                <a:rPr lang="en-US" altLang="en-US" sz="1200">
                  <a:solidFill>
                    <a:prstClr val="black"/>
                  </a:solidFill>
                </a:rPr>
                <a:t>Chemically unstable gas</a:t>
              </a:r>
            </a:p>
            <a:p>
              <a:pPr algn="ctr" eaLnBrk="0" fontAlgn="base" hangingPunct="0">
                <a:lnSpc>
                  <a:spcPct val="100000"/>
                </a:lnSpc>
                <a:spcBef>
                  <a:spcPct val="0"/>
                </a:spcBef>
                <a:spcAft>
                  <a:spcPct val="0"/>
                </a:spcAft>
                <a:buNone/>
              </a:pPr>
              <a:r>
                <a:rPr lang="en-US" altLang="en-US" sz="1200">
                  <a:solidFill>
                    <a:prstClr val="black"/>
                  </a:solidFill>
                </a:rPr>
                <a:t>De-sensitized Explosives</a:t>
              </a:r>
            </a:p>
            <a:p>
              <a:pPr algn="ctr" eaLnBrk="0" fontAlgn="base" hangingPunct="0">
                <a:lnSpc>
                  <a:spcPct val="100000"/>
                </a:lnSpc>
                <a:spcBef>
                  <a:spcPct val="0"/>
                </a:spcBef>
                <a:spcAft>
                  <a:spcPct val="0"/>
                </a:spcAft>
                <a:buNone/>
              </a:pPr>
              <a:r>
                <a:rPr lang="en-US" altLang="en-US" sz="1200">
                  <a:solidFill>
                    <a:prstClr val="black"/>
                  </a:solidFill>
                </a:rPr>
                <a:t>Self-Heating</a:t>
              </a:r>
            </a:p>
            <a:p>
              <a:pPr algn="ctr" eaLnBrk="0" fontAlgn="base" hangingPunct="0">
                <a:lnSpc>
                  <a:spcPct val="100000"/>
                </a:lnSpc>
                <a:spcBef>
                  <a:spcPct val="0"/>
                </a:spcBef>
                <a:spcAft>
                  <a:spcPct val="0"/>
                </a:spcAft>
                <a:buNone/>
              </a:pPr>
              <a:r>
                <a:rPr lang="en-US" altLang="en-US" sz="1200">
                  <a:solidFill>
                    <a:prstClr val="black"/>
                  </a:solidFill>
                </a:rPr>
                <a:t>Emits Flammable Gas</a:t>
              </a:r>
            </a:p>
          </p:txBody>
        </p: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CCC00-1420-70BE-1B62-2CE9C65C7566}"/>
              </a:ext>
            </a:extLst>
          </p:cNvPr>
          <p:cNvSpPr>
            <a:spLocks noGrp="1"/>
          </p:cNvSpPr>
          <p:nvPr>
            <p:ph type="title"/>
          </p:nvPr>
        </p:nvSpPr>
        <p:spPr/>
        <p:txBody>
          <a:bodyPr/>
          <a:lstStyle/>
          <a:p>
            <a:r>
              <a:rPr lang="en-US" dirty="0"/>
              <a:t>So, Where Do I Get My Information?</a:t>
            </a:r>
          </a:p>
        </p:txBody>
      </p:sp>
      <p:sp>
        <p:nvSpPr>
          <p:cNvPr id="3" name="Content Placeholder 2">
            <a:extLst>
              <a:ext uri="{FF2B5EF4-FFF2-40B4-BE49-F238E27FC236}">
                <a16:creationId xmlns:a16="http://schemas.microsoft.com/office/drawing/2014/main" id="{34D31867-4887-D526-7DBB-1130AAD04ACE}"/>
              </a:ext>
            </a:extLst>
          </p:cNvPr>
          <p:cNvSpPr>
            <a:spLocks noGrp="1"/>
          </p:cNvSpPr>
          <p:nvPr>
            <p:ph idx="1"/>
          </p:nvPr>
        </p:nvSpPr>
        <p:spPr/>
        <p:txBody>
          <a:bodyPr/>
          <a:lstStyle/>
          <a:p>
            <a:pPr marL="0" indent="0">
              <a:buNone/>
            </a:pPr>
            <a:r>
              <a:rPr lang="en-US" altLang="en-US" dirty="0"/>
              <a:t>GHS Hazard Statements, Hs, and Precautionary statements, Ps are required to be on the primary container label and in Section 2 of the Safety Data Sheet.</a:t>
            </a:r>
          </a:p>
          <a:p>
            <a:pPr marL="0" indent="0">
              <a:buNone/>
            </a:pPr>
            <a:endParaRPr lang="en-US" sz="1000" dirty="0"/>
          </a:p>
          <a:p>
            <a:pPr eaLnBrk="1" hangingPunct="1">
              <a:lnSpc>
                <a:spcPct val="100000"/>
              </a:lnSpc>
              <a:spcBef>
                <a:spcPct val="0"/>
              </a:spcBef>
              <a:buNone/>
            </a:pPr>
            <a:r>
              <a:rPr lang="en-US" altLang="en-US" dirty="0"/>
              <a:t>The Hazard statement may or may not have the number:</a:t>
            </a:r>
          </a:p>
          <a:p>
            <a:pPr eaLnBrk="1" hangingPunct="1">
              <a:lnSpc>
                <a:spcPct val="100000"/>
              </a:lnSpc>
              <a:spcBef>
                <a:spcPct val="0"/>
              </a:spcBef>
              <a:buNone/>
            </a:pPr>
            <a:r>
              <a:rPr lang="en-US" altLang="en-US" dirty="0"/>
              <a:t>H350, but will say: May be carcinogenic</a:t>
            </a:r>
          </a:p>
          <a:p>
            <a:pPr eaLnBrk="1" hangingPunct="1">
              <a:lnSpc>
                <a:spcPct val="100000"/>
              </a:lnSpc>
              <a:spcBef>
                <a:spcPct val="0"/>
              </a:spcBef>
              <a:buNone/>
            </a:pPr>
            <a:endParaRPr lang="en-US" altLang="en-US" sz="1000" dirty="0"/>
          </a:p>
          <a:p>
            <a:pPr eaLnBrk="1" hangingPunct="1">
              <a:lnSpc>
                <a:spcPct val="100000"/>
              </a:lnSpc>
              <a:spcBef>
                <a:spcPct val="0"/>
              </a:spcBef>
              <a:buNone/>
            </a:pPr>
            <a:r>
              <a:rPr lang="en-US" altLang="en-US" dirty="0"/>
              <a:t>Same with the Precautionary statements: 201, Obtain special instructions before use</a:t>
            </a:r>
          </a:p>
          <a:p>
            <a:pPr algn="ctr" eaLnBrk="1" hangingPunct="1">
              <a:lnSpc>
                <a:spcPct val="100000"/>
              </a:lnSpc>
              <a:spcBef>
                <a:spcPct val="0"/>
              </a:spcBef>
              <a:buNone/>
            </a:pPr>
            <a:r>
              <a:rPr lang="en-US" altLang="en-US" b="1" dirty="0"/>
              <a:t>Use your words!!</a:t>
            </a:r>
          </a:p>
          <a:p>
            <a:pPr algn="ctr" eaLnBrk="1" hangingPunct="1">
              <a:lnSpc>
                <a:spcPct val="100000"/>
              </a:lnSpc>
              <a:spcBef>
                <a:spcPct val="0"/>
              </a:spcBef>
              <a:buNone/>
            </a:pPr>
            <a:endParaRPr lang="en-US" altLang="en-US" dirty="0"/>
          </a:p>
          <a:p>
            <a:pPr marL="0" indent="0">
              <a:buNone/>
            </a:pPr>
            <a:endParaRPr lang="en-US" dirty="0"/>
          </a:p>
        </p:txBody>
      </p:sp>
      <p:sp>
        <p:nvSpPr>
          <p:cNvPr id="4" name="Slide Number Placeholder 3">
            <a:extLst>
              <a:ext uri="{FF2B5EF4-FFF2-40B4-BE49-F238E27FC236}">
                <a16:creationId xmlns:a16="http://schemas.microsoft.com/office/drawing/2014/main" id="{B917EFE9-8C0E-DB0C-BA69-8C71FE8F830A}"/>
              </a:ext>
            </a:extLst>
          </p:cNvPr>
          <p:cNvSpPr>
            <a:spLocks noGrp="1"/>
          </p:cNvSpPr>
          <p:nvPr>
            <p:ph type="sldNum" sz="quarter" idx="10"/>
          </p:nvPr>
        </p:nvSpPr>
        <p:spPr/>
        <p:txBody>
          <a:bodyPr/>
          <a:lstStyle/>
          <a:p>
            <a:pPr>
              <a:defRPr/>
            </a:pPr>
            <a:fld id="{3DB9DBE0-8118-47E2-8953-4BD45E34DE4F}" type="slidenum">
              <a:rPr lang="en-US" altLang="en-US" smtClean="0"/>
              <a:pPr>
                <a:defRPr/>
              </a:pPr>
              <a:t>41</a:t>
            </a:fld>
            <a:endParaRPr lang="en-US" altLang="en-US"/>
          </a:p>
        </p:txBody>
      </p:sp>
    </p:spTree>
    <p:extLst>
      <p:ext uri="{BB962C8B-B14F-4D97-AF65-F5344CB8AC3E}">
        <p14:creationId xmlns:p14="http://schemas.microsoft.com/office/powerpoint/2010/main" val="27433282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65FE334-C9A8-61EF-CADD-0A46B870B309}"/>
              </a:ext>
            </a:extLst>
          </p:cNvPr>
          <p:cNvSpPr>
            <a:spLocks noGrp="1" noChangeArrowheads="1"/>
          </p:cNvSpPr>
          <p:nvPr>
            <p:ph type="title"/>
          </p:nvPr>
        </p:nvSpPr>
        <p:spPr/>
        <p:txBody>
          <a:bodyPr/>
          <a:lstStyle/>
          <a:p>
            <a:r>
              <a:rPr lang="en-US" altLang="en-US" dirty="0"/>
              <a:t>Remember this scope applies to training</a:t>
            </a:r>
          </a:p>
        </p:txBody>
      </p:sp>
      <p:sp>
        <p:nvSpPr>
          <p:cNvPr id="18435" name="Content Placeholder 2">
            <a:extLst>
              <a:ext uri="{FF2B5EF4-FFF2-40B4-BE49-F238E27FC236}">
                <a16:creationId xmlns:a16="http://schemas.microsoft.com/office/drawing/2014/main" id="{35A11FAB-4F65-1751-E54C-D38D57FF8B08}"/>
              </a:ext>
            </a:extLst>
          </p:cNvPr>
          <p:cNvSpPr>
            <a:spLocks noGrp="1"/>
          </p:cNvSpPr>
          <p:nvPr>
            <p:ph idx="1"/>
          </p:nvPr>
        </p:nvSpPr>
        <p:spPr/>
        <p:txBody>
          <a:bodyPr/>
          <a:lstStyle/>
          <a:p>
            <a:pPr marL="0" indent="0">
              <a:lnSpc>
                <a:spcPct val="150000"/>
              </a:lnSpc>
              <a:buNone/>
            </a:pPr>
            <a:r>
              <a:rPr lang="en-US" altLang="en-US" sz="3200" dirty="0"/>
              <a:t>1910.1200(b)(2) This section applies to any chemical which is </a:t>
            </a:r>
            <a:r>
              <a:rPr lang="en-US" altLang="en-US" sz="3200" dirty="0">
                <a:solidFill>
                  <a:srgbClr val="FF0000"/>
                </a:solidFill>
              </a:rPr>
              <a:t>known to be present </a:t>
            </a:r>
            <a:r>
              <a:rPr lang="en-US" altLang="en-US" sz="3200" dirty="0"/>
              <a:t>in the </a:t>
            </a:r>
            <a:r>
              <a:rPr lang="en-US" altLang="en-US" sz="3200" dirty="0">
                <a:solidFill>
                  <a:srgbClr val="FF0000"/>
                </a:solidFill>
              </a:rPr>
              <a:t>workplace</a:t>
            </a:r>
            <a:r>
              <a:rPr lang="en-US" altLang="en-US" sz="3200" dirty="0"/>
              <a:t> in such a manner that employees may be </a:t>
            </a:r>
            <a:r>
              <a:rPr lang="en-US" altLang="en-US" sz="3200" dirty="0">
                <a:solidFill>
                  <a:srgbClr val="FF0000"/>
                </a:solidFill>
              </a:rPr>
              <a:t>exposed</a:t>
            </a:r>
            <a:r>
              <a:rPr lang="en-US" altLang="en-US" sz="3200" dirty="0"/>
              <a:t> under conditions of </a:t>
            </a:r>
            <a:r>
              <a:rPr lang="en-US" altLang="en-US" sz="3200" dirty="0">
                <a:solidFill>
                  <a:srgbClr val="FF0000"/>
                </a:solidFill>
              </a:rPr>
              <a:t>use</a:t>
            </a:r>
            <a:r>
              <a:rPr lang="en-US" altLang="en-US" sz="3200" dirty="0"/>
              <a:t> or in a </a:t>
            </a:r>
            <a:r>
              <a:rPr lang="en-US" altLang="en-US" sz="3200" u="sng" dirty="0">
                <a:solidFill>
                  <a:srgbClr val="FF0000"/>
                </a:solidFill>
              </a:rPr>
              <a:t>foreseeable</a:t>
            </a:r>
            <a:r>
              <a:rPr lang="en-US" altLang="en-US" sz="3200" dirty="0"/>
              <a:t> emergency.</a:t>
            </a:r>
          </a:p>
        </p:txBody>
      </p:sp>
      <p:sp>
        <p:nvSpPr>
          <p:cNvPr id="18436" name="Slide Number Placeholder 3">
            <a:extLst>
              <a:ext uri="{FF2B5EF4-FFF2-40B4-BE49-F238E27FC236}">
                <a16:creationId xmlns:a16="http://schemas.microsoft.com/office/drawing/2014/main" id="{45F33164-B4CE-5604-F9BC-3FF9E5278BE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776AA4B4-4F92-4449-86F2-5F194DAAB7D8}"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42</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1798248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62A72-8413-B222-88CB-7CEC3BB476E4}"/>
              </a:ext>
            </a:extLst>
          </p:cNvPr>
          <p:cNvSpPr>
            <a:spLocks noGrp="1"/>
          </p:cNvSpPr>
          <p:nvPr>
            <p:ph type="title"/>
          </p:nvPr>
        </p:nvSpPr>
        <p:spPr/>
        <p:txBody>
          <a:bodyPr/>
          <a:lstStyle/>
          <a:p>
            <a:r>
              <a:rPr lang="en-US" sz="3100" dirty="0"/>
              <a:t>Training, your training has to include the following for their </a:t>
            </a:r>
            <a:r>
              <a:rPr lang="en-US" sz="3100" u="sng" dirty="0"/>
              <a:t>work area</a:t>
            </a:r>
          </a:p>
        </p:txBody>
      </p:sp>
      <p:sp>
        <p:nvSpPr>
          <p:cNvPr id="3" name="Content Placeholder 2">
            <a:extLst>
              <a:ext uri="{FF2B5EF4-FFF2-40B4-BE49-F238E27FC236}">
                <a16:creationId xmlns:a16="http://schemas.microsoft.com/office/drawing/2014/main" id="{18922A1B-020E-E046-2C8E-F4F6C2874C3A}"/>
              </a:ext>
            </a:extLst>
          </p:cNvPr>
          <p:cNvSpPr>
            <a:spLocks noGrp="1"/>
          </p:cNvSpPr>
          <p:nvPr>
            <p:ph idx="1"/>
          </p:nvPr>
        </p:nvSpPr>
        <p:spPr/>
        <p:txBody>
          <a:bodyPr/>
          <a:lstStyle/>
          <a:p>
            <a:r>
              <a:rPr lang="en-US" dirty="0"/>
              <a:t>OPERATIONS in their </a:t>
            </a:r>
            <a:r>
              <a:rPr lang="en-US" b="1" u="sng" dirty="0"/>
              <a:t>work area </a:t>
            </a:r>
            <a:r>
              <a:rPr lang="en-US" dirty="0"/>
              <a:t>where chemicals are present, not just the chemicals they use</a:t>
            </a:r>
          </a:p>
          <a:p>
            <a:r>
              <a:rPr lang="en-US" dirty="0"/>
              <a:t>How to detect the presence or release of a chemical in their </a:t>
            </a:r>
            <a:r>
              <a:rPr lang="en-US" b="1" u="sng" dirty="0"/>
              <a:t>work area</a:t>
            </a:r>
          </a:p>
          <a:p>
            <a:r>
              <a:rPr lang="en-US" dirty="0"/>
              <a:t>Measures an employee can take to protect themselves from the </a:t>
            </a:r>
            <a:r>
              <a:rPr lang="en-US" b="1" u="sng" dirty="0"/>
              <a:t>specific </a:t>
            </a:r>
            <a:r>
              <a:rPr lang="en-US" dirty="0"/>
              <a:t>chemical hazards in their work area 1910.1200(h)(3)(ii) and (iii)</a:t>
            </a:r>
          </a:p>
          <a:p>
            <a:pPr lvl="1"/>
            <a:r>
              <a:rPr lang="en-US" dirty="0"/>
              <a:t>Safe Work Practices</a:t>
            </a:r>
          </a:p>
          <a:p>
            <a:pPr lvl="1"/>
            <a:r>
              <a:rPr lang="en-US" dirty="0"/>
              <a:t>Emergency Procedures</a:t>
            </a:r>
          </a:p>
          <a:p>
            <a:pPr lvl="1"/>
            <a:r>
              <a:rPr lang="en-US" dirty="0"/>
              <a:t>PPE</a:t>
            </a:r>
          </a:p>
          <a:p>
            <a:pPr lvl="1"/>
            <a:r>
              <a:rPr lang="en-US" dirty="0"/>
              <a:t>Labeling system</a:t>
            </a:r>
          </a:p>
          <a:p>
            <a:pPr lvl="1"/>
            <a:r>
              <a:rPr lang="en-US" dirty="0"/>
              <a:t>Safety Data Sheet</a:t>
            </a:r>
          </a:p>
          <a:p>
            <a:pPr lvl="1"/>
            <a:r>
              <a:rPr lang="en-US" dirty="0"/>
              <a:t>How to obtain and use appropriate hazard information</a:t>
            </a:r>
          </a:p>
        </p:txBody>
      </p:sp>
      <p:sp>
        <p:nvSpPr>
          <p:cNvPr id="4" name="Slide Number Placeholder 3">
            <a:extLst>
              <a:ext uri="{FF2B5EF4-FFF2-40B4-BE49-F238E27FC236}">
                <a16:creationId xmlns:a16="http://schemas.microsoft.com/office/drawing/2014/main" id="{E80823AF-5117-4B62-4EE5-D64FD05F0D5E}"/>
              </a:ext>
            </a:extLst>
          </p:cNvPr>
          <p:cNvSpPr>
            <a:spLocks noGrp="1"/>
          </p:cNvSpPr>
          <p:nvPr>
            <p:ph type="sldNum" sz="quarter" idx="10"/>
          </p:nvPr>
        </p:nvSpPr>
        <p:spPr/>
        <p:txBody>
          <a:bodyPr/>
          <a:lstStyle/>
          <a:p>
            <a:pPr>
              <a:defRPr/>
            </a:pPr>
            <a:fld id="{3DB9DBE0-8118-47E2-8953-4BD45E34DE4F}" type="slidenum">
              <a:rPr lang="en-US" altLang="en-US" smtClean="0"/>
              <a:pPr>
                <a:defRPr/>
              </a:pPr>
              <a:t>43</a:t>
            </a:fld>
            <a:endParaRPr lang="en-US" altLang="en-US"/>
          </a:p>
        </p:txBody>
      </p:sp>
    </p:spTree>
    <p:extLst>
      <p:ext uri="{BB962C8B-B14F-4D97-AF65-F5344CB8AC3E}">
        <p14:creationId xmlns:p14="http://schemas.microsoft.com/office/powerpoint/2010/main" val="25605227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301D3-D074-4489-2DE2-25225516BCC5}"/>
              </a:ext>
            </a:extLst>
          </p:cNvPr>
          <p:cNvSpPr>
            <a:spLocks noGrp="1"/>
          </p:cNvSpPr>
          <p:nvPr>
            <p:ph type="title"/>
          </p:nvPr>
        </p:nvSpPr>
        <p:spPr/>
        <p:txBody>
          <a:bodyPr/>
          <a:lstStyle/>
          <a:p>
            <a:r>
              <a:rPr lang="en-US" dirty="0"/>
              <a:t>Work Area</a:t>
            </a:r>
          </a:p>
        </p:txBody>
      </p:sp>
      <p:sp>
        <p:nvSpPr>
          <p:cNvPr id="3" name="Content Placeholder 2">
            <a:extLst>
              <a:ext uri="{FF2B5EF4-FFF2-40B4-BE49-F238E27FC236}">
                <a16:creationId xmlns:a16="http://schemas.microsoft.com/office/drawing/2014/main" id="{564EBA90-8EC9-A05A-D040-21649F3B002F}"/>
              </a:ext>
            </a:extLst>
          </p:cNvPr>
          <p:cNvSpPr>
            <a:spLocks noGrp="1"/>
          </p:cNvSpPr>
          <p:nvPr>
            <p:ph idx="1"/>
          </p:nvPr>
        </p:nvSpPr>
        <p:spPr/>
        <p:txBody>
          <a:bodyPr/>
          <a:lstStyle/>
          <a:p>
            <a:pPr marL="0" indent="0">
              <a:buNone/>
            </a:pPr>
            <a:r>
              <a:rPr lang="en-US" dirty="0"/>
              <a:t>A room or a defined space in a workplace where hazardous chemicals are produced or used AND where employees are present.</a:t>
            </a:r>
          </a:p>
          <a:p>
            <a:pPr marL="0" indent="0">
              <a:buNone/>
            </a:pPr>
            <a:endParaRPr lang="en-US" dirty="0"/>
          </a:p>
          <a:p>
            <a:pPr marL="0" indent="0">
              <a:buNone/>
            </a:pPr>
            <a:r>
              <a:rPr lang="en-US" dirty="0"/>
              <a:t>There are rooms and where only designated employees are expected to go such as inside welding areas, or paint spray booths.</a:t>
            </a:r>
          </a:p>
          <a:p>
            <a:pPr marL="0" indent="0">
              <a:buNone/>
            </a:pPr>
            <a:endParaRPr lang="en-US" dirty="0"/>
          </a:p>
          <a:p>
            <a:pPr marL="0" indent="0">
              <a:buNone/>
            </a:pPr>
            <a:r>
              <a:rPr lang="en-US" dirty="0"/>
              <a:t>However, employees walk by or enter areas where chemicals are stored and can act as an early warning system to the release of chemicals that could have serious or far-ranging effects.</a:t>
            </a:r>
          </a:p>
          <a:p>
            <a:pPr marL="0" indent="0">
              <a:buNone/>
            </a:pPr>
            <a:r>
              <a:rPr lang="en-US" dirty="0"/>
              <a:t> </a:t>
            </a:r>
          </a:p>
        </p:txBody>
      </p:sp>
      <p:sp>
        <p:nvSpPr>
          <p:cNvPr id="4" name="Slide Number Placeholder 3">
            <a:extLst>
              <a:ext uri="{FF2B5EF4-FFF2-40B4-BE49-F238E27FC236}">
                <a16:creationId xmlns:a16="http://schemas.microsoft.com/office/drawing/2014/main" id="{B574909D-BB6C-688B-0CB4-9039C7585566}"/>
              </a:ext>
            </a:extLst>
          </p:cNvPr>
          <p:cNvSpPr>
            <a:spLocks noGrp="1"/>
          </p:cNvSpPr>
          <p:nvPr>
            <p:ph type="sldNum" sz="quarter" idx="10"/>
          </p:nvPr>
        </p:nvSpPr>
        <p:spPr/>
        <p:txBody>
          <a:bodyPr/>
          <a:lstStyle/>
          <a:p>
            <a:pPr>
              <a:defRPr/>
            </a:pPr>
            <a:fld id="{3DB9DBE0-8118-47E2-8953-4BD45E34DE4F}" type="slidenum">
              <a:rPr lang="en-US" altLang="en-US" smtClean="0"/>
              <a:pPr>
                <a:defRPr/>
              </a:pPr>
              <a:t>44</a:t>
            </a:fld>
            <a:endParaRPr lang="en-US" altLang="en-US"/>
          </a:p>
        </p:txBody>
      </p:sp>
    </p:spTree>
    <p:extLst>
      <p:ext uri="{BB962C8B-B14F-4D97-AF65-F5344CB8AC3E}">
        <p14:creationId xmlns:p14="http://schemas.microsoft.com/office/powerpoint/2010/main" val="15922524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496E2-689B-FDCA-8D2A-521FF774FE77}"/>
              </a:ext>
            </a:extLst>
          </p:cNvPr>
          <p:cNvSpPr>
            <a:spLocks noGrp="1"/>
          </p:cNvSpPr>
          <p:nvPr>
            <p:ph type="title"/>
          </p:nvPr>
        </p:nvSpPr>
        <p:spPr/>
        <p:txBody>
          <a:bodyPr/>
          <a:lstStyle/>
          <a:p>
            <a:r>
              <a:rPr lang="en-US" dirty="0"/>
              <a:t>1910(e)(1)(ii) Non-routine tasks</a:t>
            </a:r>
          </a:p>
        </p:txBody>
      </p:sp>
      <p:sp>
        <p:nvSpPr>
          <p:cNvPr id="3" name="Content Placeholder 2">
            <a:extLst>
              <a:ext uri="{FF2B5EF4-FFF2-40B4-BE49-F238E27FC236}">
                <a16:creationId xmlns:a16="http://schemas.microsoft.com/office/drawing/2014/main" id="{02725F0E-7D2E-05A1-2B43-A4D723E402B0}"/>
              </a:ext>
            </a:extLst>
          </p:cNvPr>
          <p:cNvSpPr>
            <a:spLocks noGrp="1"/>
          </p:cNvSpPr>
          <p:nvPr>
            <p:ph idx="1"/>
          </p:nvPr>
        </p:nvSpPr>
        <p:spPr/>
        <p:txBody>
          <a:bodyPr/>
          <a:lstStyle/>
          <a:p>
            <a:pPr marL="0" indent="0">
              <a:buNone/>
            </a:pPr>
            <a:r>
              <a:rPr lang="en-US" dirty="0"/>
              <a:t>Your program shall contain the methods you plan to use to inform employees of the hazards of non-routine tasks</a:t>
            </a:r>
          </a:p>
          <a:p>
            <a:pPr marL="0" indent="0">
              <a:buNone/>
            </a:pPr>
            <a:endParaRPr lang="en-US" dirty="0"/>
          </a:p>
          <a:p>
            <a:pPr marL="0" indent="0">
              <a:buNone/>
            </a:pPr>
            <a:r>
              <a:rPr lang="en-US" dirty="0"/>
              <a:t>This means: What Job Title shall inform them </a:t>
            </a:r>
          </a:p>
          <a:p>
            <a:pPr marL="0" indent="0">
              <a:buNone/>
            </a:pPr>
            <a:r>
              <a:rPr lang="en-US" dirty="0"/>
              <a:t>And</a:t>
            </a:r>
          </a:p>
          <a:p>
            <a:pPr marL="0" indent="0">
              <a:buNone/>
            </a:pPr>
            <a:r>
              <a:rPr lang="en-US" dirty="0"/>
              <a:t> The definition of a Non-Routine task.  Weeks between performance, months, half a year?</a:t>
            </a:r>
          </a:p>
          <a:p>
            <a:pPr marL="0" indent="0">
              <a:buNone/>
            </a:pPr>
            <a:endParaRPr lang="en-US" dirty="0"/>
          </a:p>
          <a:p>
            <a:pPr marL="0" indent="0">
              <a:buNone/>
            </a:pPr>
            <a:r>
              <a:rPr lang="en-US" dirty="0"/>
              <a:t>How long until the employees forget what you trained them?</a:t>
            </a:r>
          </a:p>
        </p:txBody>
      </p:sp>
      <p:sp>
        <p:nvSpPr>
          <p:cNvPr id="4" name="Slide Number Placeholder 3">
            <a:extLst>
              <a:ext uri="{FF2B5EF4-FFF2-40B4-BE49-F238E27FC236}">
                <a16:creationId xmlns:a16="http://schemas.microsoft.com/office/drawing/2014/main" id="{52E698B3-53FC-0FF5-EDD3-68BCD69BBBF7}"/>
              </a:ext>
            </a:extLst>
          </p:cNvPr>
          <p:cNvSpPr>
            <a:spLocks noGrp="1"/>
          </p:cNvSpPr>
          <p:nvPr>
            <p:ph type="sldNum" sz="quarter" idx="10"/>
          </p:nvPr>
        </p:nvSpPr>
        <p:spPr/>
        <p:txBody>
          <a:bodyPr/>
          <a:lstStyle/>
          <a:p>
            <a:pPr>
              <a:defRPr/>
            </a:pPr>
            <a:fld id="{3DB9DBE0-8118-47E2-8953-4BD45E34DE4F}" type="slidenum">
              <a:rPr lang="en-US" altLang="en-US" smtClean="0"/>
              <a:pPr>
                <a:defRPr/>
              </a:pPr>
              <a:t>45</a:t>
            </a:fld>
            <a:endParaRPr lang="en-US" altLang="en-US"/>
          </a:p>
        </p:txBody>
      </p:sp>
    </p:spTree>
    <p:extLst>
      <p:ext uri="{BB962C8B-B14F-4D97-AF65-F5344CB8AC3E}">
        <p14:creationId xmlns:p14="http://schemas.microsoft.com/office/powerpoint/2010/main" val="25256698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4BE71-AE32-5AFA-C729-67BE817033A0}"/>
              </a:ext>
            </a:extLst>
          </p:cNvPr>
          <p:cNvSpPr>
            <a:spLocks noGrp="1"/>
          </p:cNvSpPr>
          <p:nvPr>
            <p:ph type="title"/>
          </p:nvPr>
        </p:nvSpPr>
        <p:spPr/>
        <p:txBody>
          <a:bodyPr/>
          <a:lstStyle/>
          <a:p>
            <a:r>
              <a:rPr lang="en-US" dirty="0"/>
              <a:t>1910(e)(1)(ii) also requires you to train employees in</a:t>
            </a:r>
          </a:p>
        </p:txBody>
      </p:sp>
      <p:sp>
        <p:nvSpPr>
          <p:cNvPr id="3" name="Content Placeholder 2">
            <a:extLst>
              <a:ext uri="{FF2B5EF4-FFF2-40B4-BE49-F238E27FC236}">
                <a16:creationId xmlns:a16="http://schemas.microsoft.com/office/drawing/2014/main" id="{A137D5D1-61BC-2DB1-BC71-C4F628CDAF8F}"/>
              </a:ext>
            </a:extLst>
          </p:cNvPr>
          <p:cNvSpPr>
            <a:spLocks noGrp="1"/>
          </p:cNvSpPr>
          <p:nvPr>
            <p:ph idx="1"/>
          </p:nvPr>
        </p:nvSpPr>
        <p:spPr/>
        <p:txBody>
          <a:bodyPr/>
          <a:lstStyle/>
          <a:p>
            <a:pPr marL="0" indent="0">
              <a:buNone/>
            </a:pPr>
            <a:endParaRPr lang="en-US" sz="1000" dirty="0"/>
          </a:p>
          <a:p>
            <a:pPr marL="0" indent="0">
              <a:buNone/>
            </a:pPr>
            <a:r>
              <a:rPr lang="en-US" dirty="0"/>
              <a:t>The hazards associated with chemicals in unlabeled pipes in their work areas.</a:t>
            </a:r>
          </a:p>
          <a:p>
            <a:pPr marL="0" indent="0">
              <a:buNone/>
            </a:pPr>
            <a:endParaRPr lang="en-US" dirty="0"/>
          </a:p>
          <a:p>
            <a:pPr marL="0" indent="0">
              <a:buNone/>
            </a:pPr>
            <a:r>
              <a:rPr lang="en-US" dirty="0"/>
              <a:t>Your Program should include what those pipes look like (paint color, etc.), where they are, and which employees, by Job Title or other specifically identifying method, working underneath or near them should be trained in their hazards.</a:t>
            </a:r>
          </a:p>
          <a:p>
            <a:pPr marL="0" indent="0">
              <a:buNone/>
            </a:pPr>
            <a:endParaRPr lang="en-US" dirty="0"/>
          </a:p>
          <a:p>
            <a:pPr marL="0" indent="0">
              <a:buNone/>
            </a:pPr>
            <a:r>
              <a:rPr lang="en-US" dirty="0"/>
              <a:t>Either in the Program or in an easy to update appendix to the program.</a:t>
            </a:r>
          </a:p>
        </p:txBody>
      </p:sp>
      <p:sp>
        <p:nvSpPr>
          <p:cNvPr id="4" name="Slide Number Placeholder 3">
            <a:extLst>
              <a:ext uri="{FF2B5EF4-FFF2-40B4-BE49-F238E27FC236}">
                <a16:creationId xmlns:a16="http://schemas.microsoft.com/office/drawing/2014/main" id="{A6EE2207-0A1A-ADDC-E0EB-8342948CD10B}"/>
              </a:ext>
            </a:extLst>
          </p:cNvPr>
          <p:cNvSpPr>
            <a:spLocks noGrp="1"/>
          </p:cNvSpPr>
          <p:nvPr>
            <p:ph type="sldNum" sz="quarter" idx="10"/>
          </p:nvPr>
        </p:nvSpPr>
        <p:spPr/>
        <p:txBody>
          <a:bodyPr/>
          <a:lstStyle/>
          <a:p>
            <a:pPr>
              <a:defRPr/>
            </a:pPr>
            <a:fld id="{3DB9DBE0-8118-47E2-8953-4BD45E34DE4F}" type="slidenum">
              <a:rPr lang="en-US" altLang="en-US" smtClean="0"/>
              <a:pPr>
                <a:defRPr/>
              </a:pPr>
              <a:t>46</a:t>
            </a:fld>
            <a:endParaRPr lang="en-US" altLang="en-US"/>
          </a:p>
        </p:txBody>
      </p:sp>
    </p:spTree>
    <p:extLst>
      <p:ext uri="{BB962C8B-B14F-4D97-AF65-F5344CB8AC3E}">
        <p14:creationId xmlns:p14="http://schemas.microsoft.com/office/powerpoint/2010/main" val="5531399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53DF8-7480-A1EF-8200-3CFE4A86DA0F}"/>
              </a:ext>
            </a:extLst>
          </p:cNvPr>
          <p:cNvSpPr>
            <a:spLocks noGrp="1"/>
          </p:cNvSpPr>
          <p:nvPr>
            <p:ph type="title"/>
          </p:nvPr>
        </p:nvSpPr>
        <p:spPr>
          <a:xfrm>
            <a:off x="461433" y="334963"/>
            <a:ext cx="11455912" cy="709612"/>
          </a:xfrm>
        </p:spPr>
        <p:txBody>
          <a:bodyPr/>
          <a:lstStyle/>
          <a:p>
            <a:r>
              <a:rPr lang="en-US" dirty="0"/>
              <a:t>1910.1200(e)(2) Multi-employer workplaces</a:t>
            </a:r>
          </a:p>
        </p:txBody>
      </p:sp>
      <p:sp>
        <p:nvSpPr>
          <p:cNvPr id="3" name="Content Placeholder 2">
            <a:extLst>
              <a:ext uri="{FF2B5EF4-FFF2-40B4-BE49-F238E27FC236}">
                <a16:creationId xmlns:a16="http://schemas.microsoft.com/office/drawing/2014/main" id="{5CAAF50E-ECCF-12FB-D3FF-A8BA9C8B2AD6}"/>
              </a:ext>
            </a:extLst>
          </p:cNvPr>
          <p:cNvSpPr>
            <a:spLocks noGrp="1"/>
          </p:cNvSpPr>
          <p:nvPr>
            <p:ph idx="1"/>
          </p:nvPr>
        </p:nvSpPr>
        <p:spPr/>
        <p:txBody>
          <a:bodyPr/>
          <a:lstStyle/>
          <a:p>
            <a:pPr marL="0" indent="0">
              <a:buNone/>
            </a:pPr>
            <a:r>
              <a:rPr lang="en-US" dirty="0"/>
              <a:t>Remember, 1926.59 refers to/implements 1910.1200.  The Hazard Communication Program shall describe how:</a:t>
            </a:r>
          </a:p>
          <a:p>
            <a:pPr marL="0" indent="0">
              <a:buNone/>
            </a:pPr>
            <a:endParaRPr lang="en-US" sz="1000" dirty="0"/>
          </a:p>
          <a:p>
            <a:r>
              <a:rPr lang="en-US" dirty="0"/>
              <a:t>Access to SDS for each chemical that the other employer’s employees may be exposed to while working.</a:t>
            </a:r>
          </a:p>
          <a:p>
            <a:r>
              <a:rPr lang="en-US" dirty="0"/>
              <a:t>Information regarding precautionary measures the other employees may use to protect themselves during normal and foreseeable emergencies.</a:t>
            </a:r>
          </a:p>
          <a:p>
            <a:r>
              <a:rPr lang="en-US" dirty="0"/>
              <a:t>Information about the labeling system being used.</a:t>
            </a:r>
          </a:p>
        </p:txBody>
      </p:sp>
      <p:sp>
        <p:nvSpPr>
          <p:cNvPr id="4" name="Slide Number Placeholder 3">
            <a:extLst>
              <a:ext uri="{FF2B5EF4-FFF2-40B4-BE49-F238E27FC236}">
                <a16:creationId xmlns:a16="http://schemas.microsoft.com/office/drawing/2014/main" id="{46099F67-A1C8-4EC4-7716-F6AE6327E043}"/>
              </a:ext>
            </a:extLst>
          </p:cNvPr>
          <p:cNvSpPr>
            <a:spLocks noGrp="1"/>
          </p:cNvSpPr>
          <p:nvPr>
            <p:ph type="sldNum" sz="quarter" idx="10"/>
          </p:nvPr>
        </p:nvSpPr>
        <p:spPr/>
        <p:txBody>
          <a:bodyPr/>
          <a:lstStyle/>
          <a:p>
            <a:pPr>
              <a:defRPr/>
            </a:pPr>
            <a:fld id="{3DB9DBE0-8118-47E2-8953-4BD45E34DE4F}" type="slidenum">
              <a:rPr lang="en-US" altLang="en-US" smtClean="0"/>
              <a:pPr>
                <a:defRPr/>
              </a:pPr>
              <a:t>47</a:t>
            </a:fld>
            <a:endParaRPr lang="en-US" altLang="en-US"/>
          </a:p>
        </p:txBody>
      </p:sp>
    </p:spTree>
    <p:extLst>
      <p:ext uri="{BB962C8B-B14F-4D97-AF65-F5344CB8AC3E}">
        <p14:creationId xmlns:p14="http://schemas.microsoft.com/office/powerpoint/2010/main" val="11299793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52816-F45D-A914-BD6E-27C5F9BF4E84}"/>
              </a:ext>
            </a:extLst>
          </p:cNvPr>
          <p:cNvSpPr>
            <a:spLocks noGrp="1"/>
          </p:cNvSpPr>
          <p:nvPr>
            <p:ph type="title"/>
          </p:nvPr>
        </p:nvSpPr>
        <p:spPr/>
        <p:txBody>
          <a:bodyPr/>
          <a:lstStyle/>
          <a:p>
            <a:r>
              <a:rPr lang="en-US" dirty="0"/>
              <a:t>1910.1020(g) Access to Employee Exposure and Medical Records</a:t>
            </a:r>
          </a:p>
        </p:txBody>
      </p:sp>
      <p:sp>
        <p:nvSpPr>
          <p:cNvPr id="3" name="Content Placeholder 2">
            <a:extLst>
              <a:ext uri="{FF2B5EF4-FFF2-40B4-BE49-F238E27FC236}">
                <a16:creationId xmlns:a16="http://schemas.microsoft.com/office/drawing/2014/main" id="{9252AD8C-1E56-99D2-45B2-54CF7D2968A6}"/>
              </a:ext>
            </a:extLst>
          </p:cNvPr>
          <p:cNvSpPr>
            <a:spLocks noGrp="1"/>
          </p:cNvSpPr>
          <p:nvPr>
            <p:ph idx="1"/>
          </p:nvPr>
        </p:nvSpPr>
        <p:spPr>
          <a:xfrm>
            <a:off x="647700" y="1495955"/>
            <a:ext cx="10896600" cy="4394200"/>
          </a:xfrm>
        </p:spPr>
        <p:txBody>
          <a:bodyPr/>
          <a:lstStyle/>
          <a:p>
            <a:pPr marL="0" indent="0">
              <a:buNone/>
            </a:pPr>
            <a:r>
              <a:rPr lang="en-US" dirty="0"/>
              <a:t>The training topics shall include:</a:t>
            </a:r>
          </a:p>
          <a:p>
            <a:pPr marL="0" indent="0">
              <a:buNone/>
            </a:pPr>
            <a:r>
              <a:rPr lang="en-US" sz="1000" dirty="0"/>
              <a:t>  </a:t>
            </a:r>
          </a:p>
          <a:p>
            <a:pPr lvl="0"/>
            <a:r>
              <a:rPr lang="en-US" dirty="0"/>
              <a:t>The existence, location, and availability of any records covered by this standard.</a:t>
            </a:r>
          </a:p>
          <a:p>
            <a:pPr lvl="0"/>
            <a:endParaRPr lang="en-US" sz="1000" dirty="0"/>
          </a:p>
          <a:p>
            <a:pPr lvl="0"/>
            <a:r>
              <a:rPr lang="en-US" dirty="0"/>
              <a:t>The person responsible for maintaining and providing access to records</a:t>
            </a:r>
            <a:r>
              <a:rPr lang="en-US"/>
              <a:t>; and</a:t>
            </a:r>
          </a:p>
          <a:p>
            <a:pPr lvl="0"/>
            <a:endParaRPr lang="en-US" sz="1000" dirty="0"/>
          </a:p>
          <a:p>
            <a:r>
              <a:rPr lang="en-US" dirty="0"/>
              <a:t>Each employee's rights of access to these records</a:t>
            </a:r>
          </a:p>
        </p:txBody>
      </p:sp>
      <p:sp>
        <p:nvSpPr>
          <p:cNvPr id="4" name="Slide Number Placeholder 3">
            <a:extLst>
              <a:ext uri="{FF2B5EF4-FFF2-40B4-BE49-F238E27FC236}">
                <a16:creationId xmlns:a16="http://schemas.microsoft.com/office/drawing/2014/main" id="{65D451FB-4E1D-0595-A7F9-CB3F2475362C}"/>
              </a:ext>
            </a:extLst>
          </p:cNvPr>
          <p:cNvSpPr>
            <a:spLocks noGrp="1"/>
          </p:cNvSpPr>
          <p:nvPr>
            <p:ph type="sldNum" sz="quarter" idx="10"/>
          </p:nvPr>
        </p:nvSpPr>
        <p:spPr/>
        <p:txBody>
          <a:bodyPr/>
          <a:lstStyle/>
          <a:p>
            <a:pPr>
              <a:defRPr/>
            </a:pPr>
            <a:fld id="{3DB9DBE0-8118-47E2-8953-4BD45E34DE4F}" type="slidenum">
              <a:rPr lang="en-US" altLang="en-US" smtClean="0"/>
              <a:pPr>
                <a:defRPr/>
              </a:pPr>
              <a:t>48</a:t>
            </a:fld>
            <a:endParaRPr lang="en-US" altLang="en-US"/>
          </a:p>
        </p:txBody>
      </p:sp>
    </p:spTree>
    <p:extLst>
      <p:ext uri="{BB962C8B-B14F-4D97-AF65-F5344CB8AC3E}">
        <p14:creationId xmlns:p14="http://schemas.microsoft.com/office/powerpoint/2010/main" val="24203836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9DB93-1117-FC5F-4E68-9CA75C2D1A0A}"/>
              </a:ext>
            </a:extLst>
          </p:cNvPr>
          <p:cNvSpPr>
            <a:spLocks noGrp="1"/>
          </p:cNvSpPr>
          <p:nvPr>
            <p:ph type="title"/>
          </p:nvPr>
        </p:nvSpPr>
        <p:spPr/>
        <p:txBody>
          <a:bodyPr/>
          <a:lstStyle/>
          <a:p>
            <a:r>
              <a:rPr lang="en-US" dirty="0"/>
              <a:t>What’s that mean?</a:t>
            </a:r>
          </a:p>
        </p:txBody>
      </p:sp>
      <p:sp>
        <p:nvSpPr>
          <p:cNvPr id="3" name="Content Placeholder 2">
            <a:extLst>
              <a:ext uri="{FF2B5EF4-FFF2-40B4-BE49-F238E27FC236}">
                <a16:creationId xmlns:a16="http://schemas.microsoft.com/office/drawing/2014/main" id="{3A98FDC2-3A64-E1B9-404F-A861223E22FB}"/>
              </a:ext>
            </a:extLst>
          </p:cNvPr>
          <p:cNvSpPr>
            <a:spLocks noGrp="1"/>
          </p:cNvSpPr>
          <p:nvPr>
            <p:ph idx="1"/>
          </p:nvPr>
        </p:nvSpPr>
        <p:spPr/>
        <p:txBody>
          <a:bodyPr/>
          <a:lstStyle/>
          <a:p>
            <a:r>
              <a:rPr lang="en-US" dirty="0"/>
              <a:t>If I, as an Industrial Hygienist, provide you with a report of data from air or noise data assessing employee exposures, then my report must meet the detailed requirements of 1910.1020 as an employee exposure record and it must be kept for 30 years.</a:t>
            </a:r>
          </a:p>
          <a:p>
            <a:endParaRPr lang="en-US" dirty="0"/>
          </a:p>
          <a:p>
            <a:r>
              <a:rPr lang="en-US" dirty="0"/>
              <a:t>If your SDS shows </a:t>
            </a:r>
            <a:r>
              <a:rPr lang="en-US" u="sng" dirty="0"/>
              <a:t>changes</a:t>
            </a:r>
            <a:r>
              <a:rPr lang="en-US" dirty="0"/>
              <a:t> in chemical </a:t>
            </a:r>
            <a:r>
              <a:rPr lang="en-US" u="sng" dirty="0"/>
              <a:t>hazards</a:t>
            </a:r>
            <a:r>
              <a:rPr lang="en-US" dirty="0"/>
              <a:t> sufficient to change, or add to, the health risks from chemical exposure, you need to clearly identify when that change was made by archiving the SDS that listed the previous hazards and replace it with the new SDS that details the hazards of the chemical employees to which they are now exposed.</a:t>
            </a:r>
          </a:p>
        </p:txBody>
      </p:sp>
      <p:sp>
        <p:nvSpPr>
          <p:cNvPr id="4" name="Slide Number Placeholder 3">
            <a:extLst>
              <a:ext uri="{FF2B5EF4-FFF2-40B4-BE49-F238E27FC236}">
                <a16:creationId xmlns:a16="http://schemas.microsoft.com/office/drawing/2014/main" id="{FF5DAD92-24B6-8F2A-19FD-F8F192CF6A01}"/>
              </a:ext>
            </a:extLst>
          </p:cNvPr>
          <p:cNvSpPr>
            <a:spLocks noGrp="1"/>
          </p:cNvSpPr>
          <p:nvPr>
            <p:ph type="sldNum" sz="quarter" idx="10"/>
          </p:nvPr>
        </p:nvSpPr>
        <p:spPr/>
        <p:txBody>
          <a:bodyPr/>
          <a:lstStyle/>
          <a:p>
            <a:pPr>
              <a:defRPr/>
            </a:pPr>
            <a:fld id="{3DB9DBE0-8118-47E2-8953-4BD45E34DE4F}" type="slidenum">
              <a:rPr lang="en-US" altLang="en-US" smtClean="0"/>
              <a:pPr>
                <a:defRPr/>
              </a:pPr>
              <a:t>49</a:t>
            </a:fld>
            <a:endParaRPr lang="en-US" altLang="en-US"/>
          </a:p>
        </p:txBody>
      </p:sp>
    </p:spTree>
    <p:extLst>
      <p:ext uri="{BB962C8B-B14F-4D97-AF65-F5344CB8AC3E}">
        <p14:creationId xmlns:p14="http://schemas.microsoft.com/office/powerpoint/2010/main" val="1355925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0CFB2-F6B8-01A9-249C-48CC81497F89}"/>
              </a:ext>
            </a:extLst>
          </p:cNvPr>
          <p:cNvSpPr>
            <a:spLocks noGrp="1"/>
          </p:cNvSpPr>
          <p:nvPr>
            <p:ph type="title"/>
          </p:nvPr>
        </p:nvSpPr>
        <p:spPr/>
        <p:txBody>
          <a:bodyPr/>
          <a:lstStyle/>
          <a:p>
            <a:r>
              <a:rPr lang="en-US" dirty="0"/>
              <a:t>Common Pitfalls: First Moments On-Site</a:t>
            </a:r>
          </a:p>
        </p:txBody>
      </p:sp>
      <p:sp>
        <p:nvSpPr>
          <p:cNvPr id="3" name="Content Placeholder 2">
            <a:extLst>
              <a:ext uri="{FF2B5EF4-FFF2-40B4-BE49-F238E27FC236}">
                <a16:creationId xmlns:a16="http://schemas.microsoft.com/office/drawing/2014/main" id="{82722F99-B65A-0A4B-999E-7844A63483A3}"/>
              </a:ext>
            </a:extLst>
          </p:cNvPr>
          <p:cNvSpPr>
            <a:spLocks noGrp="1"/>
          </p:cNvSpPr>
          <p:nvPr>
            <p:ph idx="1"/>
          </p:nvPr>
        </p:nvSpPr>
        <p:spPr/>
        <p:txBody>
          <a:bodyPr/>
          <a:lstStyle/>
          <a:p>
            <a:pPr marL="0" indent="0">
              <a:buNone/>
            </a:pPr>
            <a:endParaRPr lang="en-US" sz="1000" dirty="0"/>
          </a:p>
          <a:p>
            <a:pPr marL="514350" indent="-514350">
              <a:buFont typeface="+mj-lt"/>
              <a:buAutoNum type="arabicPeriod"/>
            </a:pPr>
            <a:r>
              <a:rPr lang="en-US" dirty="0"/>
              <a:t>Employees don’t know who the Safety Manager is.</a:t>
            </a:r>
          </a:p>
          <a:p>
            <a:pPr marL="514350" indent="-514350">
              <a:buFont typeface="+mj-lt"/>
              <a:buAutoNum type="arabicPeriod"/>
            </a:pPr>
            <a:endParaRPr lang="en-US" sz="1000" dirty="0"/>
          </a:p>
          <a:p>
            <a:pPr marL="514350" indent="-514350">
              <a:buFont typeface="+mj-lt"/>
              <a:buAutoNum type="arabicPeriod"/>
            </a:pPr>
            <a:r>
              <a:rPr lang="en-US" dirty="0"/>
              <a:t>Employees let you wander around alone.</a:t>
            </a:r>
          </a:p>
          <a:p>
            <a:pPr marL="514350" indent="-514350">
              <a:buFont typeface="+mj-lt"/>
              <a:buAutoNum type="arabicPeriod"/>
            </a:pPr>
            <a:endParaRPr lang="en-US" sz="1000" dirty="0"/>
          </a:p>
          <a:p>
            <a:pPr lvl="1"/>
            <a:r>
              <a:rPr lang="en-US" sz="2800" dirty="0"/>
              <a:t>Strangers with clipboards.</a:t>
            </a:r>
          </a:p>
          <a:p>
            <a:pPr marL="514350" indent="-514350">
              <a:buFont typeface="+mj-lt"/>
              <a:buAutoNum type="arabicPeriod"/>
            </a:pPr>
            <a:endParaRPr lang="en-US" sz="1000" dirty="0"/>
          </a:p>
          <a:p>
            <a:pPr marL="0" indent="0">
              <a:buNone/>
            </a:pPr>
            <a:endParaRPr lang="en-US" sz="1000" dirty="0"/>
          </a:p>
          <a:p>
            <a:pPr marL="0" indent="0">
              <a:buNone/>
            </a:pPr>
            <a:r>
              <a:rPr lang="en-US" dirty="0"/>
              <a:t>All indicate no clear </a:t>
            </a:r>
            <a:r>
              <a:rPr lang="en-US" u="sng" dirty="0"/>
              <a:t>plan of action </a:t>
            </a:r>
            <a:r>
              <a:rPr lang="en-US" dirty="0"/>
              <a:t>or employee training on what to do when </a:t>
            </a:r>
            <a:r>
              <a:rPr lang="en-US" u="sng" dirty="0"/>
              <a:t>anybody</a:t>
            </a:r>
            <a:r>
              <a:rPr lang="en-US" dirty="0"/>
              <a:t> shows up at the front/back/side door asking questions.</a:t>
            </a:r>
          </a:p>
          <a:p>
            <a:pPr marL="0" indent="0">
              <a:buNone/>
            </a:pPr>
            <a:endParaRPr lang="en-US" dirty="0"/>
          </a:p>
          <a:p>
            <a:pPr marL="514350" indent="-514350">
              <a:buFont typeface="+mj-lt"/>
              <a:buAutoNum type="arabicPeriod"/>
            </a:pPr>
            <a:endParaRPr lang="en-US" dirty="0"/>
          </a:p>
        </p:txBody>
      </p:sp>
      <p:sp>
        <p:nvSpPr>
          <p:cNvPr id="4" name="Slide Number Placeholder 3">
            <a:extLst>
              <a:ext uri="{FF2B5EF4-FFF2-40B4-BE49-F238E27FC236}">
                <a16:creationId xmlns:a16="http://schemas.microsoft.com/office/drawing/2014/main" id="{A31A9873-E71B-E17D-44B1-0D514621FFB0}"/>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5</a:t>
            </a:fld>
            <a:endParaRPr lang="en-US" altLang="en-US">
              <a:latin typeface="Calibri" panose="020F0502020204030204" pitchFamily="34" charset="0"/>
            </a:endParaRPr>
          </a:p>
        </p:txBody>
      </p:sp>
    </p:spTree>
    <p:extLst>
      <p:ext uri="{BB962C8B-B14F-4D97-AF65-F5344CB8AC3E}">
        <p14:creationId xmlns:p14="http://schemas.microsoft.com/office/powerpoint/2010/main" val="3707827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0D5C-4F2A-E467-AA6A-3CFB94F92BA0}"/>
              </a:ext>
            </a:extLst>
          </p:cNvPr>
          <p:cNvSpPr>
            <a:spLocks noGrp="1"/>
          </p:cNvSpPr>
          <p:nvPr>
            <p:ph type="title"/>
          </p:nvPr>
        </p:nvSpPr>
        <p:spPr>
          <a:xfrm>
            <a:off x="461433" y="334963"/>
            <a:ext cx="11271251" cy="1070504"/>
          </a:xfrm>
        </p:spPr>
        <p:txBody>
          <a:bodyPr/>
          <a:lstStyle/>
          <a:p>
            <a:r>
              <a:rPr lang="en-US" dirty="0"/>
              <a:t>SDS Changes: Important Information, Required 1910.1020 Archive Maintenance</a:t>
            </a:r>
          </a:p>
        </p:txBody>
      </p:sp>
      <p:sp>
        <p:nvSpPr>
          <p:cNvPr id="3" name="Content Placeholder 2">
            <a:extLst>
              <a:ext uri="{FF2B5EF4-FFF2-40B4-BE49-F238E27FC236}">
                <a16:creationId xmlns:a16="http://schemas.microsoft.com/office/drawing/2014/main" id="{1D49A789-46BE-83E5-6130-3613E3B185DE}"/>
              </a:ext>
            </a:extLst>
          </p:cNvPr>
          <p:cNvSpPr>
            <a:spLocks noGrp="1"/>
          </p:cNvSpPr>
          <p:nvPr>
            <p:ph idx="1"/>
          </p:nvPr>
        </p:nvSpPr>
        <p:spPr>
          <a:xfrm>
            <a:off x="635000" y="1608666"/>
            <a:ext cx="10896600" cy="3993621"/>
          </a:xfrm>
        </p:spPr>
        <p:txBody>
          <a:bodyPr/>
          <a:lstStyle/>
          <a:p>
            <a:pPr marL="514350" indent="-514350">
              <a:buFont typeface="+mj-lt"/>
              <a:buAutoNum type="arabicPeriod"/>
            </a:pPr>
            <a:r>
              <a:rPr lang="en-US" dirty="0"/>
              <a:t>Change from Acid to Base, still corrosive.  Assess effect on production, potential explosion has killed 3 employees and destroyed 1/3 of plant.</a:t>
            </a:r>
          </a:p>
          <a:p>
            <a:pPr marL="514350" indent="-514350">
              <a:buFont typeface="+mj-lt"/>
              <a:buAutoNum type="arabicPeriod"/>
            </a:pPr>
            <a:endParaRPr lang="en-US" sz="1000" dirty="0"/>
          </a:p>
          <a:p>
            <a:pPr marL="514350" indent="-514350">
              <a:buFont typeface="+mj-lt"/>
              <a:buAutoNum type="arabicPeriod"/>
            </a:pPr>
            <a:r>
              <a:rPr lang="en-US" dirty="0"/>
              <a:t>SDS now lists absorb through skin hazard.  Update training, archive SDS you have and replace it with the updated SDS.</a:t>
            </a:r>
          </a:p>
          <a:p>
            <a:pPr marL="514350" indent="-514350">
              <a:buFont typeface="+mj-lt"/>
              <a:buAutoNum type="arabicPeriod"/>
            </a:pPr>
            <a:endParaRPr lang="en-US" sz="1000" dirty="0"/>
          </a:p>
          <a:p>
            <a:pPr marL="514350" indent="-514350">
              <a:buFont typeface="+mj-lt"/>
              <a:buAutoNum type="arabicPeriod"/>
            </a:pPr>
            <a:r>
              <a:rPr lang="en-US" dirty="0"/>
              <a:t>SDS update regards new ownership, what does legal want you to do.</a:t>
            </a:r>
          </a:p>
          <a:p>
            <a:pPr marL="514350" indent="-514350">
              <a:buFont typeface="+mj-lt"/>
              <a:buAutoNum type="arabicPeriod"/>
            </a:pPr>
            <a:endParaRPr lang="en-US" sz="1000" dirty="0"/>
          </a:p>
          <a:p>
            <a:pPr marL="514350" indent="-514350">
              <a:buFont typeface="+mj-lt"/>
              <a:buAutoNum type="arabicPeriod"/>
            </a:pPr>
            <a:r>
              <a:rPr lang="en-US" dirty="0"/>
              <a:t>SDS update regards only new address, update onsite SDS record, replacing archived SDS up to legal. </a:t>
            </a:r>
          </a:p>
          <a:p>
            <a:pPr marL="514350" indent="-514350">
              <a:buFont typeface="+mj-lt"/>
              <a:buAutoNum type="arabicPeriod"/>
            </a:pPr>
            <a:endParaRPr lang="en-US" dirty="0"/>
          </a:p>
        </p:txBody>
      </p:sp>
      <p:sp>
        <p:nvSpPr>
          <p:cNvPr id="4" name="Slide Number Placeholder 3">
            <a:extLst>
              <a:ext uri="{FF2B5EF4-FFF2-40B4-BE49-F238E27FC236}">
                <a16:creationId xmlns:a16="http://schemas.microsoft.com/office/drawing/2014/main" id="{50B0CC14-8559-CED4-1E60-CF8A13E84ABA}"/>
              </a:ext>
            </a:extLst>
          </p:cNvPr>
          <p:cNvSpPr>
            <a:spLocks noGrp="1"/>
          </p:cNvSpPr>
          <p:nvPr>
            <p:ph type="sldNum" sz="quarter" idx="10"/>
          </p:nvPr>
        </p:nvSpPr>
        <p:spPr/>
        <p:txBody>
          <a:bodyPr/>
          <a:lstStyle/>
          <a:p>
            <a:pPr>
              <a:defRPr/>
            </a:pPr>
            <a:fld id="{3DB9DBE0-8118-47E2-8953-4BD45E34DE4F}" type="slidenum">
              <a:rPr lang="en-US" altLang="en-US" smtClean="0"/>
              <a:pPr>
                <a:defRPr/>
              </a:pPr>
              <a:t>50</a:t>
            </a:fld>
            <a:endParaRPr lang="en-US" altLang="en-US"/>
          </a:p>
        </p:txBody>
      </p:sp>
    </p:spTree>
    <p:extLst>
      <p:ext uri="{BB962C8B-B14F-4D97-AF65-F5344CB8AC3E}">
        <p14:creationId xmlns:p14="http://schemas.microsoft.com/office/powerpoint/2010/main" val="302334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B6405111-10B7-EBA8-B1E1-9AFE7AB29081}"/>
              </a:ext>
            </a:extLst>
          </p:cNvPr>
          <p:cNvSpPr>
            <a:spLocks noGrp="1" noChangeArrowheads="1"/>
          </p:cNvSpPr>
          <p:nvPr>
            <p:ph type="title"/>
          </p:nvPr>
        </p:nvSpPr>
        <p:spPr/>
        <p:txBody>
          <a:bodyPr/>
          <a:lstStyle/>
          <a:p>
            <a:r>
              <a:rPr lang="en-US" altLang="en-US" dirty="0"/>
              <a:t>It all boils down to this:</a:t>
            </a:r>
          </a:p>
        </p:txBody>
      </p:sp>
      <p:sp>
        <p:nvSpPr>
          <p:cNvPr id="3" name="Content Placeholder 2">
            <a:extLst>
              <a:ext uri="{FF2B5EF4-FFF2-40B4-BE49-F238E27FC236}">
                <a16:creationId xmlns:a16="http://schemas.microsoft.com/office/drawing/2014/main" id="{F82E7AC2-3747-6B63-05A8-C3FAC4EF3354}"/>
              </a:ext>
            </a:extLst>
          </p:cNvPr>
          <p:cNvSpPr>
            <a:spLocks noGrp="1"/>
          </p:cNvSpPr>
          <p:nvPr>
            <p:ph idx="1"/>
          </p:nvPr>
        </p:nvSpPr>
        <p:spPr/>
        <p:txBody>
          <a:bodyPr/>
          <a:lstStyle/>
          <a:p>
            <a:pPr marL="0" indent="0">
              <a:buNone/>
              <a:defRPr/>
            </a:pPr>
            <a:r>
              <a:rPr lang="en-US" dirty="0"/>
              <a:t>If your procedures </a:t>
            </a:r>
          </a:p>
          <a:p>
            <a:pPr>
              <a:defRPr/>
            </a:pPr>
            <a:r>
              <a:rPr lang="en-US" dirty="0"/>
              <a:t>Are generic, rather than designed for your facility</a:t>
            </a:r>
          </a:p>
          <a:p>
            <a:pPr>
              <a:defRPr/>
            </a:pPr>
            <a:endParaRPr lang="en-US" sz="1800" dirty="0"/>
          </a:p>
          <a:p>
            <a:pPr>
              <a:defRPr/>
            </a:pPr>
            <a:r>
              <a:rPr lang="en-US" dirty="0"/>
              <a:t>Assign tasks to ‘Fred Jones,’ rather than to a Job Title</a:t>
            </a:r>
          </a:p>
          <a:p>
            <a:pPr>
              <a:defRPr/>
            </a:pPr>
            <a:endParaRPr lang="en-US" sz="1800" dirty="0"/>
          </a:p>
          <a:p>
            <a:pPr>
              <a:defRPr/>
            </a:pPr>
            <a:r>
              <a:rPr lang="en-US" dirty="0"/>
              <a:t>Are not written down, clearly and specifically, rather than ‘The Inventory must be kept up to date’</a:t>
            </a:r>
          </a:p>
          <a:p>
            <a:pPr>
              <a:defRPr/>
            </a:pPr>
            <a:endParaRPr lang="en-US" sz="1800" dirty="0"/>
          </a:p>
          <a:p>
            <a:pPr marL="0" indent="0" algn="ctr">
              <a:buNone/>
              <a:defRPr/>
            </a:pPr>
            <a:r>
              <a:rPr lang="en-US" dirty="0"/>
              <a:t>Then your Program may be compliant, but your </a:t>
            </a:r>
            <a:r>
              <a:rPr lang="en-US" u="sng" dirty="0"/>
              <a:t>workplace</a:t>
            </a:r>
            <a:r>
              <a:rPr lang="en-US" dirty="0"/>
              <a:t> is not.</a:t>
            </a:r>
          </a:p>
        </p:txBody>
      </p:sp>
      <p:sp>
        <p:nvSpPr>
          <p:cNvPr id="62468" name="Slide Number Placeholder 3">
            <a:extLst>
              <a:ext uri="{FF2B5EF4-FFF2-40B4-BE49-F238E27FC236}">
                <a16:creationId xmlns:a16="http://schemas.microsoft.com/office/drawing/2014/main" id="{E6C122DA-D692-854E-E958-33A2D6C53365}"/>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None/>
            </a:pPr>
            <a:fld id="{5E108762-5429-4459-B602-3A392365197F}" type="slidenum">
              <a:rPr lang="en-US" altLang="en-US" sz="1200">
                <a:solidFill>
                  <a:srgbClr val="898989"/>
                </a:solidFill>
              </a:rPr>
              <a:pPr fontAlgn="base">
                <a:lnSpc>
                  <a:spcPct val="100000"/>
                </a:lnSpc>
                <a:spcBef>
                  <a:spcPct val="0"/>
                </a:spcBef>
                <a:spcAft>
                  <a:spcPct val="0"/>
                </a:spcAft>
                <a:buNone/>
              </a:pPr>
              <a:t>51</a:t>
            </a:fld>
            <a:endParaRPr lang="en-US" altLang="en-US" sz="1200">
              <a:solidFill>
                <a:srgbClr val="898989"/>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86602-76E4-859F-06AA-77172BC82323}"/>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0A0B6F75-D18D-0193-8C90-32FD3D6E2CDE}"/>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Thank you very much, if you think of a question later you can reach me at:</a:t>
            </a:r>
          </a:p>
          <a:p>
            <a:pPr marL="0" indent="0">
              <a:buNone/>
            </a:pPr>
            <a:endParaRPr lang="en-US" dirty="0"/>
          </a:p>
          <a:p>
            <a:pPr marL="1371600" lvl="3" indent="0">
              <a:buNone/>
            </a:pPr>
            <a:r>
              <a:rPr lang="en-US" sz="3200" dirty="0">
                <a:hlinkClick r:id="rId2"/>
              </a:rPr>
              <a:t>cih@psahs.com</a:t>
            </a:r>
            <a:endParaRPr lang="en-US" sz="3200" dirty="0"/>
          </a:p>
          <a:p>
            <a:pPr marL="1371600" lvl="3" indent="0">
              <a:buNone/>
            </a:pPr>
            <a:r>
              <a:rPr lang="en-US" sz="3200" dirty="0"/>
              <a:t>920-944-9143</a:t>
            </a:r>
          </a:p>
          <a:p>
            <a:pPr marL="1371600" lvl="3" indent="0">
              <a:buNone/>
            </a:pPr>
            <a:endParaRPr lang="en-US" dirty="0"/>
          </a:p>
          <a:p>
            <a:pPr marL="1371600" lvl="3" indent="0">
              <a:buNone/>
            </a:pPr>
            <a:endParaRPr lang="en-US" dirty="0"/>
          </a:p>
          <a:p>
            <a:pPr marL="0" lvl="3" indent="0">
              <a:buNone/>
            </a:pPr>
            <a:r>
              <a:rPr lang="en-US" sz="1600" dirty="0"/>
              <a:t>For private sector specific inspections, go to osha.gov/enforcement/directives/cpl-02-02-038</a:t>
            </a:r>
          </a:p>
        </p:txBody>
      </p:sp>
      <p:sp>
        <p:nvSpPr>
          <p:cNvPr id="4" name="Slide Number Placeholder 3">
            <a:extLst>
              <a:ext uri="{FF2B5EF4-FFF2-40B4-BE49-F238E27FC236}">
                <a16:creationId xmlns:a16="http://schemas.microsoft.com/office/drawing/2014/main" id="{41D9CD05-93CA-DAFF-69BB-BB44A258DED4}"/>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52</a:t>
            </a:fld>
            <a:endParaRPr lang="en-US" altLang="en-US">
              <a:latin typeface="Calibri" panose="020F0502020204030204" pitchFamily="34" charset="0"/>
            </a:endParaRPr>
          </a:p>
        </p:txBody>
      </p:sp>
    </p:spTree>
    <p:extLst>
      <p:ext uri="{BB962C8B-B14F-4D97-AF65-F5344CB8AC3E}">
        <p14:creationId xmlns:p14="http://schemas.microsoft.com/office/powerpoint/2010/main" val="6844705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5F86E-6BEC-6CBF-9BA0-AC24BE47A7B6}"/>
              </a:ext>
            </a:extLst>
          </p:cNvPr>
          <p:cNvSpPr>
            <a:spLocks noGrp="1"/>
          </p:cNvSpPr>
          <p:nvPr>
            <p:ph type="title"/>
          </p:nvPr>
        </p:nvSpPr>
        <p:spPr/>
        <p:txBody>
          <a:bodyPr/>
          <a:lstStyle/>
          <a:p>
            <a:r>
              <a:rPr lang="en-US" dirty="0"/>
              <a:t>How to read an OSHA standard</a:t>
            </a:r>
          </a:p>
        </p:txBody>
      </p:sp>
      <p:sp>
        <p:nvSpPr>
          <p:cNvPr id="3" name="Content Placeholder 2">
            <a:extLst>
              <a:ext uri="{FF2B5EF4-FFF2-40B4-BE49-F238E27FC236}">
                <a16:creationId xmlns:a16="http://schemas.microsoft.com/office/drawing/2014/main" id="{52B4054C-B600-1093-906B-B79F060C3E5C}"/>
              </a:ext>
            </a:extLst>
          </p:cNvPr>
          <p:cNvSpPr>
            <a:spLocks noGrp="1"/>
          </p:cNvSpPr>
          <p:nvPr>
            <p:ph idx="1"/>
          </p:nvPr>
        </p:nvSpPr>
        <p:spPr/>
        <p:txBody>
          <a:bodyPr/>
          <a:lstStyle/>
          <a:p>
            <a:pPr marL="514350" indent="-514350">
              <a:buFont typeface="+mj-lt"/>
              <a:buAutoNum type="arabicPeriod"/>
            </a:pPr>
            <a:r>
              <a:rPr lang="en-US" dirty="0"/>
              <a:t>1910 is called a Part.</a:t>
            </a:r>
          </a:p>
          <a:p>
            <a:pPr marL="514350" indent="-514350">
              <a:buFont typeface="+mj-lt"/>
              <a:buAutoNum type="arabicPeriod"/>
            </a:pPr>
            <a:r>
              <a:rPr lang="en-US" dirty="0"/>
              <a:t>1910.1200  Hazard Communication standard is called a “section”.</a:t>
            </a:r>
          </a:p>
          <a:p>
            <a:pPr marL="514350" indent="-514350">
              <a:buFont typeface="+mj-lt"/>
              <a:buAutoNum type="arabicPeriod"/>
            </a:pPr>
            <a:r>
              <a:rPr lang="en-US" dirty="0"/>
              <a:t>1910.1200(b) is called a paragraph</a:t>
            </a:r>
          </a:p>
          <a:p>
            <a:pPr marL="514350" indent="-514350">
              <a:buFont typeface="+mj-lt"/>
              <a:buAutoNum type="arabicPeriod"/>
            </a:pPr>
            <a:r>
              <a:rPr lang="en-US" dirty="0"/>
              <a:t>Shall is required, Should is a good idea.</a:t>
            </a:r>
          </a:p>
        </p:txBody>
      </p:sp>
      <p:sp>
        <p:nvSpPr>
          <p:cNvPr id="4" name="Slide Number Placeholder 3">
            <a:extLst>
              <a:ext uri="{FF2B5EF4-FFF2-40B4-BE49-F238E27FC236}">
                <a16:creationId xmlns:a16="http://schemas.microsoft.com/office/drawing/2014/main" id="{E07CD4F4-FFE9-D6F3-B330-6B55A00FD3DF}"/>
              </a:ext>
            </a:extLst>
          </p:cNvPr>
          <p:cNvSpPr>
            <a:spLocks noGrp="1"/>
          </p:cNvSpPr>
          <p:nvPr>
            <p:ph type="sldNum" sz="quarter" idx="10"/>
          </p:nvPr>
        </p:nvSpPr>
        <p:spPr/>
        <p:txBody>
          <a:bodyPr/>
          <a:lstStyle/>
          <a:p>
            <a:pPr>
              <a:defRPr/>
            </a:pPr>
            <a:fld id="{3DB9DBE0-8118-47E2-8953-4BD45E34DE4F}" type="slidenum">
              <a:rPr lang="en-US" altLang="en-US" smtClean="0"/>
              <a:pPr>
                <a:defRPr/>
              </a:pPr>
              <a:t>53</a:t>
            </a:fld>
            <a:endParaRPr lang="en-US" altLang="en-US"/>
          </a:p>
        </p:txBody>
      </p:sp>
    </p:spTree>
    <p:extLst>
      <p:ext uri="{BB962C8B-B14F-4D97-AF65-F5344CB8AC3E}">
        <p14:creationId xmlns:p14="http://schemas.microsoft.com/office/powerpoint/2010/main" val="23027030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33B56-73EF-7982-1A77-77FB478068FD}"/>
              </a:ext>
            </a:extLst>
          </p:cNvPr>
          <p:cNvSpPr>
            <a:spLocks noGrp="1"/>
          </p:cNvSpPr>
          <p:nvPr>
            <p:ph type="title"/>
          </p:nvPr>
        </p:nvSpPr>
        <p:spPr/>
        <p:txBody>
          <a:bodyPr/>
          <a:lstStyle/>
          <a:p>
            <a:r>
              <a:rPr lang="en-US" dirty="0"/>
              <a:t>How to read an OSHA standard, cont.</a:t>
            </a:r>
          </a:p>
        </p:txBody>
      </p:sp>
      <p:sp>
        <p:nvSpPr>
          <p:cNvPr id="3" name="Content Placeholder 2">
            <a:extLst>
              <a:ext uri="{FF2B5EF4-FFF2-40B4-BE49-F238E27FC236}">
                <a16:creationId xmlns:a16="http://schemas.microsoft.com/office/drawing/2014/main" id="{7059D2BE-C474-C484-6981-FD6BD6C5CD53}"/>
              </a:ext>
            </a:extLst>
          </p:cNvPr>
          <p:cNvSpPr>
            <a:spLocks noGrp="1"/>
          </p:cNvSpPr>
          <p:nvPr>
            <p:ph idx="1"/>
          </p:nvPr>
        </p:nvSpPr>
        <p:spPr/>
        <p:txBody>
          <a:bodyPr/>
          <a:lstStyle/>
          <a:p>
            <a:pPr marL="514350" indent="-514350">
              <a:buFont typeface="+mj-lt"/>
              <a:buAutoNum type="arabicPeriod" startAt="5"/>
            </a:pPr>
            <a:r>
              <a:rPr lang="en-US" dirty="0"/>
              <a:t>Read the Scope and Application, usually first, sometimes last</a:t>
            </a:r>
          </a:p>
          <a:p>
            <a:pPr marL="0" indent="0">
              <a:buNone/>
            </a:pPr>
            <a:r>
              <a:rPr lang="en-US" dirty="0"/>
              <a:t>1910.146 </a:t>
            </a:r>
            <a:r>
              <a:rPr lang="en-US" b="1" dirty="0"/>
              <a:t>Scope and application</a:t>
            </a:r>
            <a:r>
              <a:rPr lang="en-US" dirty="0"/>
              <a:t>. This section contains requirements for practices and procedures to protect employees in general industry from the hazards of entry into </a:t>
            </a:r>
            <a:r>
              <a:rPr lang="en-US" u="sng" dirty="0"/>
              <a:t>permit-required</a:t>
            </a:r>
            <a:r>
              <a:rPr lang="en-US" dirty="0"/>
              <a:t> confined spaces. </a:t>
            </a:r>
          </a:p>
          <a:p>
            <a:pPr marL="0" indent="0">
              <a:buNone/>
            </a:pPr>
            <a:endParaRPr lang="en-US" dirty="0"/>
          </a:p>
          <a:p>
            <a:pPr marL="0" indent="0">
              <a:buNone/>
            </a:pPr>
            <a:r>
              <a:rPr lang="en-US" dirty="0"/>
              <a:t>If you do not have a confined space with a hazard then you do not fall within the scope of the standard.</a:t>
            </a:r>
          </a:p>
          <a:p>
            <a:pPr marL="0" indent="0">
              <a:buNone/>
            </a:pPr>
            <a:endParaRPr lang="en-US" dirty="0"/>
          </a:p>
        </p:txBody>
      </p:sp>
      <p:sp>
        <p:nvSpPr>
          <p:cNvPr id="4" name="Slide Number Placeholder 3">
            <a:extLst>
              <a:ext uri="{FF2B5EF4-FFF2-40B4-BE49-F238E27FC236}">
                <a16:creationId xmlns:a16="http://schemas.microsoft.com/office/drawing/2014/main" id="{0633A805-47D5-351B-1A9D-E7F4FA21A25B}"/>
              </a:ext>
            </a:extLst>
          </p:cNvPr>
          <p:cNvSpPr>
            <a:spLocks noGrp="1"/>
          </p:cNvSpPr>
          <p:nvPr>
            <p:ph type="sldNum" sz="quarter" idx="10"/>
          </p:nvPr>
        </p:nvSpPr>
        <p:spPr/>
        <p:txBody>
          <a:bodyPr/>
          <a:lstStyle/>
          <a:p>
            <a:pPr>
              <a:defRPr/>
            </a:pPr>
            <a:fld id="{3DB9DBE0-8118-47E2-8953-4BD45E34DE4F}" type="slidenum">
              <a:rPr lang="en-US" altLang="en-US" smtClean="0"/>
              <a:pPr>
                <a:defRPr/>
              </a:pPr>
              <a:t>54</a:t>
            </a:fld>
            <a:endParaRPr lang="en-US" altLang="en-US"/>
          </a:p>
        </p:txBody>
      </p:sp>
    </p:spTree>
    <p:extLst>
      <p:ext uri="{BB962C8B-B14F-4D97-AF65-F5344CB8AC3E}">
        <p14:creationId xmlns:p14="http://schemas.microsoft.com/office/powerpoint/2010/main" val="40058679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779D6-11EF-E74C-680B-B6A62379293F}"/>
              </a:ext>
            </a:extLst>
          </p:cNvPr>
          <p:cNvSpPr>
            <a:spLocks noGrp="1"/>
          </p:cNvSpPr>
          <p:nvPr>
            <p:ph type="title"/>
          </p:nvPr>
        </p:nvSpPr>
        <p:spPr/>
        <p:txBody>
          <a:bodyPr/>
          <a:lstStyle/>
          <a:p>
            <a:r>
              <a:rPr lang="en-US" dirty="0"/>
              <a:t>How to Read an OSHA Standard</a:t>
            </a:r>
          </a:p>
        </p:txBody>
      </p:sp>
      <p:sp>
        <p:nvSpPr>
          <p:cNvPr id="3" name="Content Placeholder 2">
            <a:extLst>
              <a:ext uri="{FF2B5EF4-FFF2-40B4-BE49-F238E27FC236}">
                <a16:creationId xmlns:a16="http://schemas.microsoft.com/office/drawing/2014/main" id="{05BEF38B-6981-7389-731A-EE981B021F9F}"/>
              </a:ext>
            </a:extLst>
          </p:cNvPr>
          <p:cNvSpPr>
            <a:spLocks noGrp="1"/>
          </p:cNvSpPr>
          <p:nvPr>
            <p:ph idx="1"/>
          </p:nvPr>
        </p:nvSpPr>
        <p:spPr/>
        <p:txBody>
          <a:bodyPr/>
          <a:lstStyle/>
          <a:p>
            <a:pPr marL="0" indent="0">
              <a:buNone/>
            </a:pPr>
            <a:r>
              <a:rPr lang="en-US" dirty="0"/>
              <a:t>Sometimes there are scopes for the application of a paragraph.</a:t>
            </a:r>
          </a:p>
          <a:p>
            <a:pPr marL="0" indent="0">
              <a:buNone/>
            </a:pPr>
            <a:endParaRPr lang="en-US" dirty="0"/>
          </a:p>
          <a:p>
            <a:pPr marL="0" indent="0">
              <a:buNone/>
            </a:pPr>
            <a:r>
              <a:rPr lang="en-US" dirty="0"/>
              <a:t>1910.1200(b) Scope and application</a:t>
            </a:r>
          </a:p>
          <a:p>
            <a:pPr marL="0" indent="0">
              <a:buNone/>
            </a:pPr>
            <a:r>
              <a:rPr lang="en-US" dirty="0"/>
              <a:t>(b)(3) This section applies to laboratories only as follows:</a:t>
            </a:r>
          </a:p>
          <a:p>
            <a:pPr marL="0" indent="0">
              <a:buNone/>
            </a:pPr>
            <a:endParaRPr lang="en-US" dirty="0"/>
          </a:p>
          <a:p>
            <a:pPr marL="0" indent="0">
              <a:buNone/>
            </a:pPr>
            <a:r>
              <a:rPr lang="en-US" dirty="0"/>
              <a:t>If you don’t have </a:t>
            </a:r>
            <a:r>
              <a:rPr lang="en-US"/>
              <a:t>a laboratory you can skip down to (b)(4) and so on.</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AD7B338D-1706-0467-EAE6-A45EF4A35B9A}"/>
              </a:ext>
            </a:extLst>
          </p:cNvPr>
          <p:cNvSpPr>
            <a:spLocks noGrp="1"/>
          </p:cNvSpPr>
          <p:nvPr>
            <p:ph type="sldNum" sz="quarter" idx="10"/>
          </p:nvPr>
        </p:nvSpPr>
        <p:spPr/>
        <p:txBody>
          <a:bodyPr/>
          <a:lstStyle/>
          <a:p>
            <a:pPr>
              <a:defRPr/>
            </a:pPr>
            <a:fld id="{3DB9DBE0-8118-47E2-8953-4BD45E34DE4F}" type="slidenum">
              <a:rPr lang="en-US" altLang="en-US" smtClean="0"/>
              <a:pPr>
                <a:defRPr/>
              </a:pPr>
              <a:t>55</a:t>
            </a:fld>
            <a:endParaRPr lang="en-US" altLang="en-US"/>
          </a:p>
        </p:txBody>
      </p:sp>
    </p:spTree>
    <p:extLst>
      <p:ext uri="{BB962C8B-B14F-4D97-AF65-F5344CB8AC3E}">
        <p14:creationId xmlns:p14="http://schemas.microsoft.com/office/powerpoint/2010/main" val="3659933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BE265-8F14-9521-270F-588CD9E72D68}"/>
              </a:ext>
            </a:extLst>
          </p:cNvPr>
          <p:cNvSpPr>
            <a:spLocks noGrp="1"/>
          </p:cNvSpPr>
          <p:nvPr>
            <p:ph type="title"/>
          </p:nvPr>
        </p:nvSpPr>
        <p:spPr/>
        <p:txBody>
          <a:bodyPr/>
          <a:lstStyle/>
          <a:p>
            <a:r>
              <a:rPr lang="en-US" dirty="0"/>
              <a:t>Common Pitfalls: Opening Conference or Follow Up Meetings</a:t>
            </a:r>
          </a:p>
        </p:txBody>
      </p:sp>
      <p:sp>
        <p:nvSpPr>
          <p:cNvPr id="3" name="Content Placeholder 2">
            <a:extLst>
              <a:ext uri="{FF2B5EF4-FFF2-40B4-BE49-F238E27FC236}">
                <a16:creationId xmlns:a16="http://schemas.microsoft.com/office/drawing/2014/main" id="{4A53647B-E210-5186-B45D-67ED44D3BD83}"/>
              </a:ext>
            </a:extLst>
          </p:cNvPr>
          <p:cNvSpPr>
            <a:spLocks noGrp="1"/>
          </p:cNvSpPr>
          <p:nvPr>
            <p:ph idx="1"/>
          </p:nvPr>
        </p:nvSpPr>
        <p:spPr/>
        <p:txBody>
          <a:bodyPr/>
          <a:lstStyle/>
          <a:p>
            <a:pPr marL="0" indent="0">
              <a:buNone/>
            </a:pPr>
            <a:endParaRPr lang="en-US" dirty="0"/>
          </a:p>
          <a:p>
            <a:pPr marL="514350" indent="-514350">
              <a:buFont typeface="+mj-lt"/>
              <a:buAutoNum type="arabicPeriod"/>
            </a:pPr>
            <a:r>
              <a:rPr lang="en-US" dirty="0"/>
              <a:t>You hand off the person to the complainant because you’re busy.</a:t>
            </a:r>
          </a:p>
          <a:p>
            <a:pPr marL="514350" indent="-514350">
              <a:buFont typeface="+mj-lt"/>
              <a:buAutoNum type="arabicPeriod"/>
            </a:pPr>
            <a:endParaRPr lang="en-US" dirty="0"/>
          </a:p>
          <a:p>
            <a:pPr marL="514350" indent="-514350">
              <a:buFont typeface="+mj-lt"/>
              <a:buAutoNum type="arabicPeriod"/>
            </a:pPr>
            <a:r>
              <a:rPr lang="en-US" dirty="0"/>
              <a:t>You have them wait, alone, in your office with relevant information in plain sight.</a:t>
            </a:r>
          </a:p>
          <a:p>
            <a:pPr marL="514350" indent="-514350">
              <a:buFont typeface="+mj-lt"/>
              <a:buAutoNum type="arabicPeriod"/>
            </a:pPr>
            <a:endParaRPr lang="en-US" dirty="0"/>
          </a:p>
          <a:p>
            <a:pPr marL="514350" indent="-514350">
              <a:buFont typeface="+mj-lt"/>
              <a:buAutoNum type="arabicPeriod"/>
            </a:pPr>
            <a:r>
              <a:rPr lang="en-US" dirty="0"/>
              <a:t>You accept the implied invitation to commiserate about your problems.</a:t>
            </a:r>
          </a:p>
          <a:p>
            <a:pPr marL="0" indent="0">
              <a:buNone/>
            </a:pPr>
            <a:endParaRPr lang="en-US" dirty="0"/>
          </a:p>
        </p:txBody>
      </p:sp>
      <p:sp>
        <p:nvSpPr>
          <p:cNvPr id="4" name="Slide Number Placeholder 3">
            <a:extLst>
              <a:ext uri="{FF2B5EF4-FFF2-40B4-BE49-F238E27FC236}">
                <a16:creationId xmlns:a16="http://schemas.microsoft.com/office/drawing/2014/main" id="{4E888031-19A9-67B4-BCEF-DD6B4C447816}"/>
              </a:ext>
            </a:extLst>
          </p:cNvPr>
          <p:cNvSpPr>
            <a:spLocks noGrp="1"/>
          </p:cNvSpPr>
          <p:nvPr>
            <p:ph type="sldNum" sz="quarter" idx="10"/>
          </p:nvPr>
        </p:nvSpPr>
        <p:spPr/>
        <p:txBody>
          <a:bodyPr/>
          <a:lstStyle/>
          <a:p>
            <a:pPr>
              <a:defRPr/>
            </a:pPr>
            <a:fld id="{3DB9DBE0-8118-47E2-8953-4BD45E34DE4F}" type="slidenum">
              <a:rPr lang="en-US" altLang="en-US" smtClean="0"/>
              <a:pPr>
                <a:defRPr/>
              </a:pPr>
              <a:t>6</a:t>
            </a:fld>
            <a:endParaRPr lang="en-US" altLang="en-US"/>
          </a:p>
        </p:txBody>
      </p:sp>
    </p:spTree>
    <p:extLst>
      <p:ext uri="{BB962C8B-B14F-4D97-AF65-F5344CB8AC3E}">
        <p14:creationId xmlns:p14="http://schemas.microsoft.com/office/powerpoint/2010/main" val="1892072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13A068D-1067-23D3-9927-354A727A424F}"/>
              </a:ext>
            </a:extLst>
          </p:cNvPr>
          <p:cNvSpPr>
            <a:spLocks noGrp="1"/>
          </p:cNvSpPr>
          <p:nvPr>
            <p:ph type="title"/>
          </p:nvPr>
        </p:nvSpPr>
        <p:spPr>
          <a:solidFill>
            <a:srgbClr val="FFC000"/>
          </a:solidFill>
        </p:spPr>
        <p:txBody>
          <a:bodyPr/>
          <a:lstStyle/>
          <a:p>
            <a:r>
              <a:rPr lang="en-US" dirty="0"/>
              <a:t>The Walk Through</a:t>
            </a:r>
          </a:p>
        </p:txBody>
      </p:sp>
      <p:sp>
        <p:nvSpPr>
          <p:cNvPr id="4" name="Slide Number Placeholder 3">
            <a:extLst>
              <a:ext uri="{FF2B5EF4-FFF2-40B4-BE49-F238E27FC236}">
                <a16:creationId xmlns:a16="http://schemas.microsoft.com/office/drawing/2014/main" id="{BA3162AA-53F2-7F09-AEDD-7BC08368CC3F}"/>
              </a:ext>
            </a:extLst>
          </p:cNvPr>
          <p:cNvSpPr>
            <a:spLocks noGrp="1"/>
          </p:cNvSpPr>
          <p:nvPr>
            <p:ph type="sldNum" sz="quarter" idx="11"/>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7</a:t>
            </a:fld>
            <a:endParaRPr lang="en-US" altLang="en-US">
              <a:latin typeface="Calibri" panose="020F0502020204030204" pitchFamily="34" charset="0"/>
            </a:endParaRPr>
          </a:p>
        </p:txBody>
      </p:sp>
    </p:spTree>
    <p:extLst>
      <p:ext uri="{BB962C8B-B14F-4D97-AF65-F5344CB8AC3E}">
        <p14:creationId xmlns:p14="http://schemas.microsoft.com/office/powerpoint/2010/main" val="3911132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3E35C-28C8-7086-D5DD-B5DA9306CF6F}"/>
              </a:ext>
            </a:extLst>
          </p:cNvPr>
          <p:cNvSpPr>
            <a:spLocks noGrp="1"/>
          </p:cNvSpPr>
          <p:nvPr>
            <p:ph type="title"/>
          </p:nvPr>
        </p:nvSpPr>
        <p:spPr>
          <a:xfrm>
            <a:off x="465513" y="334963"/>
            <a:ext cx="11305309" cy="920749"/>
          </a:xfrm>
        </p:spPr>
        <p:txBody>
          <a:bodyPr/>
          <a:lstStyle/>
          <a:p>
            <a:r>
              <a:rPr lang="en-US" dirty="0"/>
              <a:t>The Most Visible ‘Tell’ of Implementation Problems: Labels</a:t>
            </a:r>
          </a:p>
        </p:txBody>
      </p:sp>
      <p:sp>
        <p:nvSpPr>
          <p:cNvPr id="3" name="Content Placeholder 2">
            <a:extLst>
              <a:ext uri="{FF2B5EF4-FFF2-40B4-BE49-F238E27FC236}">
                <a16:creationId xmlns:a16="http://schemas.microsoft.com/office/drawing/2014/main" id="{78B6A8BD-A9E0-4329-3A6C-1A5F237E3490}"/>
              </a:ext>
            </a:extLst>
          </p:cNvPr>
          <p:cNvSpPr>
            <a:spLocks noGrp="1"/>
          </p:cNvSpPr>
          <p:nvPr>
            <p:ph idx="1"/>
          </p:nvPr>
        </p:nvSpPr>
        <p:spPr>
          <a:xfrm>
            <a:off x="443345" y="1576387"/>
            <a:ext cx="11305309" cy="4205288"/>
          </a:xfrm>
        </p:spPr>
        <p:txBody>
          <a:bodyPr/>
          <a:lstStyle/>
          <a:p>
            <a:pPr lvl="1"/>
            <a:endParaRPr lang="en-US" sz="1000" dirty="0"/>
          </a:p>
          <a:p>
            <a:pPr lvl="1"/>
            <a:r>
              <a:rPr lang="en-US" sz="3200" dirty="0"/>
              <a:t>Unlabeled</a:t>
            </a:r>
          </a:p>
          <a:p>
            <a:pPr lvl="1"/>
            <a:r>
              <a:rPr lang="en-US" sz="3200" dirty="0"/>
              <a:t>Illegible label contents, ink or dirt smeared</a:t>
            </a:r>
          </a:p>
          <a:p>
            <a:pPr lvl="1"/>
            <a:r>
              <a:rPr lang="en-US" sz="3200" dirty="0"/>
              <a:t>Incomplete labels</a:t>
            </a:r>
          </a:p>
          <a:p>
            <a:pPr lvl="1"/>
            <a:r>
              <a:rPr lang="en-US" sz="3200" dirty="0"/>
              <a:t>Reused food containers</a:t>
            </a:r>
          </a:p>
          <a:p>
            <a:pPr lvl="1"/>
            <a:r>
              <a:rPr lang="en-US" sz="3200" dirty="0"/>
              <a:t>Previous label contents still visible</a:t>
            </a:r>
          </a:p>
          <a:p>
            <a:pPr lvl="1"/>
            <a:r>
              <a:rPr lang="en-US" sz="3200" dirty="0"/>
              <a:t>Container on shelf, pallet, or bench with the label facing away from user</a:t>
            </a:r>
          </a:p>
        </p:txBody>
      </p:sp>
      <p:sp>
        <p:nvSpPr>
          <p:cNvPr id="4" name="Slide Number Placeholder 3">
            <a:extLst>
              <a:ext uri="{FF2B5EF4-FFF2-40B4-BE49-F238E27FC236}">
                <a16:creationId xmlns:a16="http://schemas.microsoft.com/office/drawing/2014/main" id="{237C536E-C22E-516E-1F25-5D08B16C1283}"/>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8</a:t>
            </a:fld>
            <a:endParaRPr lang="en-US" altLang="en-US">
              <a:latin typeface="Calibri" panose="020F0502020204030204" pitchFamily="34" charset="0"/>
            </a:endParaRPr>
          </a:p>
        </p:txBody>
      </p:sp>
    </p:spTree>
    <p:extLst>
      <p:ext uri="{BB962C8B-B14F-4D97-AF65-F5344CB8AC3E}">
        <p14:creationId xmlns:p14="http://schemas.microsoft.com/office/powerpoint/2010/main" val="492667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53C88-D4B6-78B3-D047-ADACD289FAD2}"/>
              </a:ext>
            </a:extLst>
          </p:cNvPr>
          <p:cNvSpPr>
            <a:spLocks noGrp="1"/>
          </p:cNvSpPr>
          <p:nvPr>
            <p:ph type="title"/>
          </p:nvPr>
        </p:nvSpPr>
        <p:spPr>
          <a:xfrm>
            <a:off x="465513" y="334963"/>
            <a:ext cx="11255432" cy="947737"/>
          </a:xfrm>
        </p:spPr>
        <p:txBody>
          <a:bodyPr/>
          <a:lstStyle/>
          <a:p>
            <a:r>
              <a:rPr lang="en-US" dirty="0"/>
              <a:t>Employee Work Practices As Compliance Clues</a:t>
            </a:r>
          </a:p>
        </p:txBody>
      </p:sp>
      <p:sp>
        <p:nvSpPr>
          <p:cNvPr id="3" name="Content Placeholder 2">
            <a:extLst>
              <a:ext uri="{FF2B5EF4-FFF2-40B4-BE49-F238E27FC236}">
                <a16:creationId xmlns:a16="http://schemas.microsoft.com/office/drawing/2014/main" id="{B8D6CBEC-7801-ABE3-231D-872786109EB5}"/>
              </a:ext>
            </a:extLst>
          </p:cNvPr>
          <p:cNvSpPr>
            <a:spLocks noGrp="1"/>
          </p:cNvSpPr>
          <p:nvPr>
            <p:ph idx="1"/>
          </p:nvPr>
        </p:nvSpPr>
        <p:spPr>
          <a:xfrm>
            <a:off x="626533" y="1619251"/>
            <a:ext cx="10303933" cy="4394200"/>
          </a:xfrm>
        </p:spPr>
        <p:txBody>
          <a:bodyPr/>
          <a:lstStyle/>
          <a:p>
            <a:r>
              <a:rPr lang="en-US" dirty="0"/>
              <a:t>Cluttered workbenches and/or walkways</a:t>
            </a:r>
          </a:p>
          <a:p>
            <a:endParaRPr lang="en-US" sz="1000" dirty="0"/>
          </a:p>
          <a:p>
            <a:r>
              <a:rPr lang="en-US" dirty="0"/>
              <a:t>Overstuffed flammable storage cabinets</a:t>
            </a:r>
          </a:p>
          <a:p>
            <a:endParaRPr lang="en-US" sz="1000" dirty="0"/>
          </a:p>
          <a:p>
            <a:r>
              <a:rPr lang="en-US" dirty="0"/>
              <a:t>Corrosives stored above eye level</a:t>
            </a:r>
          </a:p>
          <a:p>
            <a:endParaRPr lang="en-US" sz="1000" dirty="0"/>
          </a:p>
          <a:p>
            <a:r>
              <a:rPr lang="en-US" dirty="0"/>
              <a:t>Warning signs on doors for hazards no longer present</a:t>
            </a:r>
          </a:p>
          <a:p>
            <a:endParaRPr lang="en-US" sz="1000" dirty="0"/>
          </a:p>
          <a:p>
            <a:r>
              <a:rPr lang="en-US" dirty="0"/>
              <a:t>Employees eating in work areas</a:t>
            </a:r>
          </a:p>
        </p:txBody>
      </p:sp>
      <p:sp>
        <p:nvSpPr>
          <p:cNvPr id="4" name="Slide Number Placeholder 3">
            <a:extLst>
              <a:ext uri="{FF2B5EF4-FFF2-40B4-BE49-F238E27FC236}">
                <a16:creationId xmlns:a16="http://schemas.microsoft.com/office/drawing/2014/main" id="{9F709117-FA60-88FD-47DE-DCB8BA76FA47}"/>
              </a:ext>
            </a:extLst>
          </p:cNvPr>
          <p:cNvSpPr>
            <a:spLocks noGrp="1"/>
          </p:cNvSpPr>
          <p:nvPr>
            <p:ph type="sldNum" sz="quarter" idx="10"/>
          </p:nvPr>
        </p:nvSpPr>
        <p:spPr/>
        <p:txBody>
          <a:bodyPr/>
          <a:lstStyle/>
          <a:p>
            <a:pPr fontAlgn="base">
              <a:spcBef>
                <a:spcPct val="0"/>
              </a:spcBef>
              <a:spcAft>
                <a:spcPct val="0"/>
              </a:spcAft>
              <a:defRPr/>
            </a:pPr>
            <a:fld id="{3DB9DBE0-8118-47E2-8953-4BD45E34DE4F}" type="slidenum">
              <a:rPr lang="en-US" altLang="en-US">
                <a:latin typeface="Calibri" panose="020F0502020204030204" pitchFamily="34" charset="0"/>
              </a:rPr>
              <a:pPr fontAlgn="base">
                <a:spcBef>
                  <a:spcPct val="0"/>
                </a:spcBef>
                <a:spcAft>
                  <a:spcPct val="0"/>
                </a:spcAft>
                <a:defRPr/>
              </a:pPr>
              <a:t>9</a:t>
            </a:fld>
            <a:endParaRPr lang="en-US" altLang="en-US">
              <a:latin typeface="Calibri" panose="020F0502020204030204" pitchFamily="34" charset="0"/>
            </a:endParaRPr>
          </a:p>
        </p:txBody>
      </p:sp>
    </p:spTree>
    <p:extLst>
      <p:ext uri="{BB962C8B-B14F-4D97-AF65-F5344CB8AC3E}">
        <p14:creationId xmlns:p14="http://schemas.microsoft.com/office/powerpoint/2010/main" val="411646311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3776</TotalTime>
  <Words>4283</Words>
  <Application>Microsoft Office PowerPoint</Application>
  <PresentationFormat>Widescreen</PresentationFormat>
  <Paragraphs>577</Paragraphs>
  <Slides>55</Slides>
  <Notes>32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55</vt:i4>
      </vt:variant>
    </vt:vector>
  </HeadingPairs>
  <TitlesOfParts>
    <vt:vector size="62" baseType="lpstr">
      <vt:lpstr>Arial</vt:lpstr>
      <vt:lpstr>Calibri</vt:lpstr>
      <vt:lpstr>Calibri Light</vt:lpstr>
      <vt:lpstr>Mangal</vt:lpstr>
      <vt:lpstr>Custom Design</vt:lpstr>
      <vt:lpstr>1_Office Theme</vt:lpstr>
      <vt:lpstr>2_Office Theme</vt:lpstr>
      <vt:lpstr>PowerPoint Presentation</vt:lpstr>
      <vt:lpstr>You are at this presentation for one, or more, reasons:</vt:lpstr>
      <vt:lpstr>I am giving this presentation because:</vt:lpstr>
      <vt:lpstr>The Arrival</vt:lpstr>
      <vt:lpstr>Common Pitfalls: First Moments On-Site</vt:lpstr>
      <vt:lpstr>Common Pitfalls: Opening Conference or Follow Up Meetings</vt:lpstr>
      <vt:lpstr>The Walk Through</vt:lpstr>
      <vt:lpstr>The Most Visible ‘Tell’ of Implementation Problems: Labels</vt:lpstr>
      <vt:lpstr>Employee Work Practices As Compliance Clues</vt:lpstr>
      <vt:lpstr>Visual Indicators of Poor Chemical Management</vt:lpstr>
      <vt:lpstr>Documentation problems</vt:lpstr>
      <vt:lpstr>Documentation Problems, cont.</vt:lpstr>
      <vt:lpstr>More Clues from the Walk Through</vt:lpstr>
      <vt:lpstr>The Written Program</vt:lpstr>
      <vt:lpstr>Written Program Red Flags</vt:lpstr>
      <vt:lpstr>The most frequent misstep in writing Hazard Communication Programs:</vt:lpstr>
      <vt:lpstr>You can create non-Compliant ‘Compliant’ Hazard Communication Programs</vt:lpstr>
      <vt:lpstr>Delegation Enables Prevention</vt:lpstr>
      <vt:lpstr>Accurate Communication</vt:lpstr>
      <vt:lpstr>Remember this scope</vt:lpstr>
      <vt:lpstr>Chemical Inventory</vt:lpstr>
      <vt:lpstr>1910.1200(e)(1)(i) Inventory of currently present chemicals</vt:lpstr>
      <vt:lpstr>1910.1200(e)(1)(i) Inventory of currently present chemicals</vt:lpstr>
      <vt:lpstr>Present Means In Or On Any:</vt:lpstr>
      <vt:lpstr>Not Required, But Should Be </vt:lpstr>
      <vt:lpstr>Source of Information: Safety Data Sheets</vt:lpstr>
      <vt:lpstr>The purpose of an SDS is to provide:</vt:lpstr>
      <vt:lpstr>AND To Provide:</vt:lpstr>
      <vt:lpstr>New in 2024</vt:lpstr>
      <vt:lpstr>Also New in 2024 relevant to Hazard Communication Program Implementation</vt:lpstr>
      <vt:lpstr>Managing Your SDS Under Two OSHA Standards 1910.1200 and 1910.1020</vt:lpstr>
      <vt:lpstr>Primary Container Labeling</vt:lpstr>
      <vt:lpstr>Primary Label Required Content</vt:lpstr>
      <vt:lpstr>Secondary Containers: either use them or don’t</vt:lpstr>
      <vt:lpstr>Secondary Containers Do’s and Don’ts </vt:lpstr>
      <vt:lpstr>Label Alternatives</vt:lpstr>
      <vt:lpstr>Labels that ARE NOT ALTERNATIVES:</vt:lpstr>
      <vt:lpstr>These ARE NOT Alternatives: Example - Benzene</vt:lpstr>
      <vt:lpstr>Pictograms</vt:lpstr>
      <vt:lpstr>Pictograms, cont.</vt:lpstr>
      <vt:lpstr>So, Where Do I Get My Information?</vt:lpstr>
      <vt:lpstr>Remember this scope applies to training</vt:lpstr>
      <vt:lpstr>Training, your training has to include the following for their work area</vt:lpstr>
      <vt:lpstr>Work Area</vt:lpstr>
      <vt:lpstr>1910(e)(1)(ii) Non-routine tasks</vt:lpstr>
      <vt:lpstr>1910(e)(1)(ii) also requires you to train employees in</vt:lpstr>
      <vt:lpstr>1910.1200(e)(2) Multi-employer workplaces</vt:lpstr>
      <vt:lpstr>1910.1020(g) Access to Employee Exposure and Medical Records</vt:lpstr>
      <vt:lpstr>What’s that mean?</vt:lpstr>
      <vt:lpstr>SDS Changes: Important Information, Required 1910.1020 Archive Maintenance</vt:lpstr>
      <vt:lpstr>It all boils down to this:</vt:lpstr>
      <vt:lpstr>Questions?</vt:lpstr>
      <vt:lpstr>How to read an OSHA standard</vt:lpstr>
      <vt:lpstr>How to read an OSHA standard, cont.</vt:lpstr>
      <vt:lpstr>How to Read an OSHA Standard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Susen Trail</dc:creator>
  <cp:lastModifiedBy>Susen Trail</cp:lastModifiedBy>
  <cp:revision>5</cp:revision>
  <cp:lastPrinted>2025-09-17T13:42:02Z</cp:lastPrinted>
  <dcterms:created xsi:type="dcterms:W3CDTF">2025-09-15T23:58:14Z</dcterms:created>
  <dcterms:modified xsi:type="dcterms:W3CDTF">2025-09-18T15:45:29Z</dcterms:modified>
</cp:coreProperties>
</file>